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6" r:id="rId1"/>
  </p:sldMasterIdLst>
  <p:sldIdLst>
    <p:sldId id="257" r:id="rId2"/>
    <p:sldId id="258" r:id="rId3"/>
    <p:sldId id="260" r:id="rId4"/>
    <p:sldId id="261" r:id="rId5"/>
    <p:sldId id="262" r:id="rId6"/>
    <p:sldId id="263" r:id="rId7"/>
    <p:sldId id="264" r:id="rId8"/>
    <p:sldId id="265" r:id="rId9"/>
    <p:sldId id="266" r:id="rId10"/>
    <p:sldId id="267" r:id="rId11"/>
    <p:sldId id="268" r:id="rId12"/>
    <p:sldId id="269" r:id="rId13"/>
    <p:sldId id="270" r:id="rId14"/>
    <p:sldId id="271" r:id="rId15"/>
    <p:sldId id="273" r:id="rId16"/>
    <p:sldId id="276" r:id="rId17"/>
    <p:sldId id="277" r:id="rId18"/>
    <p:sldId id="278" r:id="rId19"/>
    <p:sldId id="285" r:id="rId20"/>
    <p:sldId id="286" r:id="rId21"/>
    <p:sldId id="287" r:id="rId22"/>
    <p:sldId id="288" r:id="rId23"/>
    <p:sldId id="289" r:id="rId24"/>
    <p:sldId id="290" r:id="rId25"/>
    <p:sldId id="284" r:id="rId26"/>
  </p:sldIdLst>
  <p:sldSz cx="12192000" cy="6858000"/>
  <p:notesSz cx="12192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798" y="-96"/>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4"/>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785600" y="274647"/>
            <a:ext cx="36576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12800" y="274647"/>
            <a:ext cx="107696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9"/>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12800" y="1600206"/>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8229600" y="1600206"/>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6/9/2020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73"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73"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6/9/2020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6/9/2020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9"/>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6"/>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9"/>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6/9/2020</a:t>
            </a:fld>
            <a:endParaRPr lang="en-US"/>
          </a:p>
        </p:txBody>
      </p:sp>
      <p:sp>
        <p:nvSpPr>
          <p:cNvPr id="5" name="Footer Placeholder 4"/>
          <p:cNvSpPr>
            <a:spLocks noGrp="1"/>
          </p:cNvSpPr>
          <p:nvPr>
            <p:ph type="ftr" sz="quarter" idx="3"/>
          </p:nvPr>
        </p:nvSpPr>
        <p:spPr>
          <a:xfrm>
            <a:off x="4165600" y="6356359"/>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9"/>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86029" y="421005"/>
            <a:ext cx="3048635" cy="513715"/>
          </a:xfrm>
          <a:prstGeom prst="rect">
            <a:avLst/>
          </a:prstGeom>
        </p:spPr>
        <p:txBody>
          <a:bodyPr vert="horz" wrap="square" lIns="0" tIns="13335" rIns="0" bIns="0" rtlCol="0">
            <a:spAutoFit/>
          </a:bodyPr>
          <a:lstStyle/>
          <a:p>
            <a:pPr marL="12700">
              <a:lnSpc>
                <a:spcPct val="100000"/>
              </a:lnSpc>
              <a:spcBef>
                <a:spcPts val="105"/>
              </a:spcBef>
            </a:pPr>
            <a:r>
              <a:rPr sz="3200" b="1" dirty="0">
                <a:solidFill>
                  <a:srgbClr val="C00000"/>
                </a:solidFill>
                <a:uFill>
                  <a:solidFill>
                    <a:srgbClr val="86A352"/>
                  </a:solidFill>
                </a:uFill>
                <a:latin typeface="Arial" pitchFamily="34" charset="0"/>
                <a:cs typeface="Arial" pitchFamily="34" charset="0"/>
              </a:rPr>
              <a:t>About the</a:t>
            </a:r>
            <a:r>
              <a:rPr sz="3200" b="1" spc="-120" dirty="0">
                <a:solidFill>
                  <a:srgbClr val="C00000"/>
                </a:solidFill>
                <a:uFill>
                  <a:solidFill>
                    <a:srgbClr val="86A352"/>
                  </a:solidFill>
                </a:uFill>
                <a:latin typeface="Arial" pitchFamily="34" charset="0"/>
                <a:cs typeface="Arial" pitchFamily="34" charset="0"/>
              </a:rPr>
              <a:t> </a:t>
            </a:r>
            <a:r>
              <a:rPr sz="3200" b="1" dirty="0">
                <a:solidFill>
                  <a:srgbClr val="C00000"/>
                </a:solidFill>
                <a:uFill>
                  <a:solidFill>
                    <a:srgbClr val="86A352"/>
                  </a:solidFill>
                </a:uFill>
                <a:latin typeface="Arial" pitchFamily="34" charset="0"/>
                <a:cs typeface="Arial" pitchFamily="34" charset="0"/>
              </a:rPr>
              <a:t>Book</a:t>
            </a:r>
            <a:endParaRPr sz="3200" b="1">
              <a:solidFill>
                <a:srgbClr val="C00000"/>
              </a:solidFill>
              <a:latin typeface="Arial" pitchFamily="34" charset="0"/>
              <a:cs typeface="Arial" pitchFamily="34" charset="0"/>
            </a:endParaRPr>
          </a:p>
        </p:txBody>
      </p:sp>
      <p:sp>
        <p:nvSpPr>
          <p:cNvPr id="3" name="object 3"/>
          <p:cNvSpPr txBox="1"/>
          <p:nvPr/>
        </p:nvSpPr>
        <p:spPr>
          <a:xfrm>
            <a:off x="5444490" y="283209"/>
            <a:ext cx="4836160" cy="6340710"/>
          </a:xfrm>
          <a:prstGeom prst="rect">
            <a:avLst/>
          </a:prstGeom>
        </p:spPr>
        <p:txBody>
          <a:bodyPr vert="horz" wrap="square" lIns="0" tIns="12700" rIns="0" bIns="0" rtlCol="0">
            <a:spAutoFit/>
          </a:bodyPr>
          <a:lstStyle/>
          <a:p>
            <a:pPr marL="12700">
              <a:lnSpc>
                <a:spcPct val="100000"/>
              </a:lnSpc>
              <a:spcBef>
                <a:spcPts val="100"/>
              </a:spcBef>
            </a:pPr>
            <a:r>
              <a:rPr sz="2700" b="1" spc="100" smtClean="0">
                <a:uFill>
                  <a:solidFill>
                    <a:srgbClr val="647A3D"/>
                  </a:solidFill>
                </a:uFill>
                <a:latin typeface="Arial"/>
                <a:cs typeface="Arial"/>
              </a:rPr>
              <a:t>Author</a:t>
            </a:r>
            <a:r>
              <a:rPr sz="2700" b="1" spc="100" smtClean="0">
                <a:latin typeface="Arial"/>
                <a:cs typeface="Arial"/>
              </a:rPr>
              <a:t> </a:t>
            </a:r>
            <a:r>
              <a:rPr sz="2700" dirty="0">
                <a:latin typeface="Arial"/>
                <a:cs typeface="Arial"/>
              </a:rPr>
              <a:t>- </a:t>
            </a:r>
            <a:r>
              <a:rPr sz="2700" spc="-5" dirty="0">
                <a:latin typeface="Arial"/>
                <a:cs typeface="Arial"/>
              </a:rPr>
              <a:t>Anne</a:t>
            </a:r>
            <a:r>
              <a:rPr sz="2700" spc="-245" dirty="0">
                <a:latin typeface="Arial"/>
                <a:cs typeface="Arial"/>
              </a:rPr>
              <a:t> </a:t>
            </a:r>
            <a:r>
              <a:rPr sz="2700" dirty="0">
                <a:latin typeface="Arial"/>
                <a:cs typeface="Arial"/>
              </a:rPr>
              <a:t>Frank</a:t>
            </a:r>
            <a:endParaRPr sz="2700">
              <a:latin typeface="Arial"/>
              <a:cs typeface="Arial"/>
            </a:endParaRPr>
          </a:p>
          <a:p>
            <a:pPr marL="12700">
              <a:lnSpc>
                <a:spcPct val="100000"/>
              </a:lnSpc>
              <a:spcBef>
                <a:spcPts val="1980"/>
              </a:spcBef>
            </a:pPr>
            <a:r>
              <a:rPr sz="2700" b="1" spc="80" smtClean="0">
                <a:uFill>
                  <a:solidFill>
                    <a:srgbClr val="647A3D"/>
                  </a:solidFill>
                </a:uFill>
                <a:latin typeface="Arial"/>
                <a:cs typeface="Arial"/>
              </a:rPr>
              <a:t>Original </a:t>
            </a:r>
            <a:r>
              <a:rPr lang="en-US" sz="2700" b="1" spc="80" dirty="0">
                <a:uFill>
                  <a:solidFill>
                    <a:srgbClr val="647A3D"/>
                  </a:solidFill>
                </a:uFill>
                <a:latin typeface="Arial"/>
                <a:cs typeface="Arial"/>
              </a:rPr>
              <a:t>T</a:t>
            </a:r>
            <a:r>
              <a:rPr sz="2700" b="1" smtClean="0">
                <a:uFill>
                  <a:solidFill>
                    <a:srgbClr val="647A3D"/>
                  </a:solidFill>
                </a:uFill>
                <a:latin typeface="Arial"/>
                <a:cs typeface="Arial"/>
              </a:rPr>
              <a:t>itle</a:t>
            </a:r>
            <a:r>
              <a:rPr sz="2700" b="1" smtClean="0">
                <a:latin typeface="Arial"/>
                <a:cs typeface="Arial"/>
              </a:rPr>
              <a:t> </a:t>
            </a:r>
            <a:r>
              <a:rPr sz="2700" dirty="0">
                <a:latin typeface="Arial"/>
                <a:cs typeface="Arial"/>
              </a:rPr>
              <a:t>- Het</a:t>
            </a:r>
            <a:r>
              <a:rPr sz="2700" spc="-285" dirty="0">
                <a:latin typeface="Arial"/>
                <a:cs typeface="Arial"/>
              </a:rPr>
              <a:t> </a:t>
            </a:r>
            <a:r>
              <a:rPr sz="2700" spc="-70" dirty="0">
                <a:latin typeface="Arial"/>
                <a:cs typeface="Arial"/>
              </a:rPr>
              <a:t>Achterhuis</a:t>
            </a:r>
            <a:endParaRPr sz="2700">
              <a:latin typeface="Arial"/>
              <a:cs typeface="Arial"/>
            </a:endParaRPr>
          </a:p>
          <a:p>
            <a:pPr marL="241300" marR="348615" indent="-228600">
              <a:lnSpc>
                <a:spcPct val="130000"/>
              </a:lnSpc>
              <a:spcBef>
                <a:spcPts val="994"/>
              </a:spcBef>
            </a:pPr>
            <a:r>
              <a:rPr sz="2700" b="1" spc="50" smtClean="0">
                <a:uFill>
                  <a:solidFill>
                    <a:srgbClr val="647A3D"/>
                  </a:solidFill>
                </a:uFill>
                <a:latin typeface="Arial"/>
                <a:cs typeface="Arial"/>
              </a:rPr>
              <a:t>Translator</a:t>
            </a:r>
            <a:r>
              <a:rPr sz="2700" b="1" spc="50" smtClean="0">
                <a:latin typeface="Arial"/>
                <a:cs typeface="Arial"/>
              </a:rPr>
              <a:t> </a:t>
            </a:r>
            <a:r>
              <a:rPr sz="2700" spc="-5" dirty="0">
                <a:latin typeface="Arial"/>
                <a:cs typeface="Arial"/>
              </a:rPr>
              <a:t>- B.M. </a:t>
            </a:r>
            <a:r>
              <a:rPr sz="2700" spc="-100" dirty="0">
                <a:latin typeface="Arial"/>
                <a:cs typeface="Arial"/>
              </a:rPr>
              <a:t>Mooyaart  </a:t>
            </a:r>
            <a:r>
              <a:rPr sz="2700" spc="-5" dirty="0">
                <a:latin typeface="Arial"/>
                <a:cs typeface="Arial"/>
              </a:rPr>
              <a:t>Doubleday</a:t>
            </a:r>
            <a:endParaRPr sz="2700">
              <a:latin typeface="Arial"/>
              <a:cs typeface="Arial"/>
            </a:endParaRPr>
          </a:p>
          <a:p>
            <a:pPr marL="12700">
              <a:lnSpc>
                <a:spcPct val="100000"/>
              </a:lnSpc>
              <a:spcBef>
                <a:spcPts val="1970"/>
              </a:spcBef>
            </a:pPr>
            <a:r>
              <a:rPr sz="2700" b="1" spc="114" smtClean="0">
                <a:uFill>
                  <a:solidFill>
                    <a:srgbClr val="647A3D"/>
                  </a:solidFill>
                </a:uFill>
                <a:latin typeface="Arial"/>
                <a:cs typeface="Arial"/>
              </a:rPr>
              <a:t>Cover </a:t>
            </a:r>
            <a:r>
              <a:rPr lang="en-US" sz="2700" b="1" spc="114" dirty="0">
                <a:uFill>
                  <a:solidFill>
                    <a:srgbClr val="647A3D"/>
                  </a:solidFill>
                </a:uFill>
                <a:latin typeface="Arial"/>
                <a:cs typeface="Arial"/>
              </a:rPr>
              <a:t>A</a:t>
            </a:r>
            <a:r>
              <a:rPr sz="2700" b="1" smtClean="0">
                <a:uFill>
                  <a:solidFill>
                    <a:srgbClr val="647A3D"/>
                  </a:solidFill>
                </a:uFill>
                <a:latin typeface="Arial"/>
                <a:cs typeface="Arial"/>
              </a:rPr>
              <a:t>rtist</a:t>
            </a:r>
            <a:r>
              <a:rPr sz="2700" b="1" smtClean="0">
                <a:latin typeface="Arial"/>
                <a:cs typeface="Arial"/>
              </a:rPr>
              <a:t> </a:t>
            </a:r>
            <a:r>
              <a:rPr sz="2700" dirty="0">
                <a:latin typeface="Arial"/>
                <a:cs typeface="Arial"/>
              </a:rPr>
              <a:t>- </a:t>
            </a:r>
            <a:r>
              <a:rPr sz="2700" spc="-5" dirty="0">
                <a:latin typeface="Arial"/>
                <a:cs typeface="Arial"/>
              </a:rPr>
              <a:t>Helmut</a:t>
            </a:r>
            <a:r>
              <a:rPr sz="2700" spc="-160" dirty="0">
                <a:latin typeface="Arial"/>
                <a:cs typeface="Arial"/>
              </a:rPr>
              <a:t> </a:t>
            </a:r>
            <a:r>
              <a:rPr sz="2700" spc="-5" dirty="0">
                <a:latin typeface="Arial"/>
                <a:cs typeface="Arial"/>
              </a:rPr>
              <a:t>Salden</a:t>
            </a:r>
            <a:endParaRPr sz="2700">
              <a:latin typeface="Arial"/>
              <a:cs typeface="Arial"/>
            </a:endParaRPr>
          </a:p>
          <a:p>
            <a:pPr marL="12700">
              <a:lnSpc>
                <a:spcPct val="100000"/>
              </a:lnSpc>
              <a:spcBef>
                <a:spcPts val="1980"/>
              </a:spcBef>
            </a:pPr>
            <a:r>
              <a:rPr sz="2700" b="1" spc="85" smtClean="0">
                <a:uFill>
                  <a:solidFill>
                    <a:srgbClr val="647A3D"/>
                  </a:solidFill>
                </a:uFill>
                <a:latin typeface="Arial"/>
                <a:cs typeface="Arial"/>
              </a:rPr>
              <a:t>Country</a:t>
            </a:r>
            <a:r>
              <a:rPr sz="2700" b="1" spc="85" smtClean="0">
                <a:latin typeface="Arial"/>
                <a:cs typeface="Arial"/>
              </a:rPr>
              <a:t> </a:t>
            </a:r>
            <a:r>
              <a:rPr sz="2700" dirty="0">
                <a:latin typeface="Arial"/>
                <a:cs typeface="Arial"/>
              </a:rPr>
              <a:t>-</a:t>
            </a:r>
            <a:r>
              <a:rPr sz="2700" spc="-65" dirty="0">
                <a:latin typeface="Arial"/>
                <a:cs typeface="Arial"/>
              </a:rPr>
              <a:t> </a:t>
            </a:r>
            <a:r>
              <a:rPr sz="2700" spc="-5" dirty="0">
                <a:latin typeface="Arial"/>
                <a:cs typeface="Arial"/>
              </a:rPr>
              <a:t>Netherlands</a:t>
            </a:r>
            <a:endParaRPr sz="2700">
              <a:latin typeface="Arial"/>
              <a:cs typeface="Arial"/>
            </a:endParaRPr>
          </a:p>
          <a:p>
            <a:pPr marL="12700">
              <a:lnSpc>
                <a:spcPct val="100000"/>
              </a:lnSpc>
              <a:spcBef>
                <a:spcPts val="1970"/>
              </a:spcBef>
            </a:pPr>
            <a:r>
              <a:rPr sz="2700" b="1" spc="75" smtClean="0">
                <a:uFill>
                  <a:solidFill>
                    <a:srgbClr val="647A3D"/>
                  </a:solidFill>
                </a:uFill>
                <a:latin typeface="Arial"/>
                <a:cs typeface="Arial"/>
              </a:rPr>
              <a:t>Language</a:t>
            </a:r>
            <a:r>
              <a:rPr sz="2700" b="1" spc="75" smtClean="0">
                <a:latin typeface="Arial"/>
                <a:cs typeface="Arial"/>
              </a:rPr>
              <a:t> </a:t>
            </a:r>
            <a:r>
              <a:rPr sz="2700" spc="-5" dirty="0">
                <a:latin typeface="Arial"/>
                <a:cs typeface="Arial"/>
              </a:rPr>
              <a:t>-</a:t>
            </a:r>
            <a:r>
              <a:rPr sz="2700" spc="-55" dirty="0">
                <a:latin typeface="Arial"/>
                <a:cs typeface="Arial"/>
              </a:rPr>
              <a:t> </a:t>
            </a:r>
            <a:r>
              <a:rPr sz="2700" spc="-5" dirty="0">
                <a:latin typeface="Arial"/>
                <a:cs typeface="Arial"/>
              </a:rPr>
              <a:t>Dutch</a:t>
            </a:r>
            <a:endParaRPr sz="2700">
              <a:latin typeface="Arial"/>
              <a:cs typeface="Arial"/>
            </a:endParaRPr>
          </a:p>
          <a:p>
            <a:pPr marL="12700">
              <a:lnSpc>
                <a:spcPct val="100000"/>
              </a:lnSpc>
              <a:spcBef>
                <a:spcPts val="1970"/>
              </a:spcBef>
            </a:pPr>
            <a:r>
              <a:rPr sz="2700" b="1" spc="85" smtClean="0">
                <a:uFill>
                  <a:solidFill>
                    <a:srgbClr val="647A3D"/>
                  </a:solidFill>
                </a:uFill>
                <a:latin typeface="Arial"/>
                <a:cs typeface="Arial"/>
              </a:rPr>
              <a:t>Subject</a:t>
            </a:r>
            <a:r>
              <a:rPr sz="2700" b="1" spc="85" smtClean="0">
                <a:latin typeface="Arial"/>
                <a:cs typeface="Arial"/>
              </a:rPr>
              <a:t> </a:t>
            </a:r>
            <a:r>
              <a:rPr sz="2700" spc="-5" dirty="0">
                <a:latin typeface="Arial"/>
                <a:cs typeface="Arial"/>
              </a:rPr>
              <a:t>- </a:t>
            </a:r>
            <a:r>
              <a:rPr sz="2700" spc="-15" dirty="0">
                <a:latin typeface="Arial"/>
                <a:cs typeface="Arial"/>
              </a:rPr>
              <a:t>World </a:t>
            </a:r>
            <a:r>
              <a:rPr sz="2700" spc="-35" dirty="0">
                <a:latin typeface="Arial"/>
                <a:cs typeface="Arial"/>
              </a:rPr>
              <a:t>War</a:t>
            </a:r>
            <a:r>
              <a:rPr sz="2700" spc="-70" dirty="0">
                <a:latin typeface="Arial"/>
                <a:cs typeface="Arial"/>
              </a:rPr>
              <a:t> </a:t>
            </a:r>
            <a:r>
              <a:rPr sz="2700" dirty="0">
                <a:latin typeface="Arial"/>
                <a:cs typeface="Arial"/>
              </a:rPr>
              <a:t>II</a:t>
            </a:r>
            <a:endParaRPr sz="2700">
              <a:latin typeface="Arial"/>
              <a:cs typeface="Arial"/>
            </a:endParaRPr>
          </a:p>
          <a:p>
            <a:pPr marL="12700">
              <a:lnSpc>
                <a:spcPct val="100000"/>
              </a:lnSpc>
              <a:spcBef>
                <a:spcPts val="1980"/>
              </a:spcBef>
            </a:pPr>
            <a:r>
              <a:rPr sz="2700" b="1" spc="-5" smtClean="0">
                <a:uFill>
                  <a:solidFill>
                    <a:srgbClr val="647A3D"/>
                  </a:solidFill>
                </a:uFill>
                <a:latin typeface="Arial"/>
                <a:cs typeface="Arial"/>
              </a:rPr>
              <a:t>Publication </a:t>
            </a:r>
            <a:r>
              <a:rPr sz="2700" b="1" dirty="0">
                <a:uFill>
                  <a:solidFill>
                    <a:srgbClr val="647A3D"/>
                  </a:solidFill>
                </a:uFill>
                <a:latin typeface="Arial"/>
                <a:cs typeface="Arial"/>
              </a:rPr>
              <a:t>date</a:t>
            </a:r>
            <a:r>
              <a:rPr sz="2700" b="1" dirty="0">
                <a:latin typeface="Arial"/>
                <a:cs typeface="Arial"/>
              </a:rPr>
              <a:t> </a:t>
            </a:r>
            <a:r>
              <a:rPr sz="2700" spc="-10" dirty="0">
                <a:latin typeface="Arial"/>
                <a:cs typeface="Arial"/>
              </a:rPr>
              <a:t>1947</a:t>
            </a:r>
            <a:endParaRPr sz="2700">
              <a:latin typeface="Arial"/>
              <a:cs typeface="Arial"/>
            </a:endParaRPr>
          </a:p>
          <a:p>
            <a:pPr marL="12700">
              <a:lnSpc>
                <a:spcPct val="100000"/>
              </a:lnSpc>
              <a:spcBef>
                <a:spcPts val="1970"/>
              </a:spcBef>
            </a:pPr>
            <a:r>
              <a:rPr sz="2700" b="1" spc="70" smtClean="0">
                <a:uFill>
                  <a:solidFill>
                    <a:srgbClr val="647A3D"/>
                  </a:solidFill>
                </a:uFill>
                <a:latin typeface="Arial"/>
                <a:cs typeface="Arial"/>
              </a:rPr>
              <a:t>Published </a:t>
            </a:r>
            <a:r>
              <a:rPr sz="2700" b="1" dirty="0">
                <a:uFill>
                  <a:solidFill>
                    <a:srgbClr val="647A3D"/>
                  </a:solidFill>
                </a:uFill>
                <a:latin typeface="Arial"/>
                <a:cs typeface="Arial"/>
              </a:rPr>
              <a:t>in </a:t>
            </a:r>
            <a:r>
              <a:rPr sz="2700" b="1" spc="-5" dirty="0">
                <a:uFill>
                  <a:solidFill>
                    <a:srgbClr val="647A3D"/>
                  </a:solidFill>
                </a:uFill>
                <a:latin typeface="Arial"/>
                <a:cs typeface="Arial"/>
              </a:rPr>
              <a:t>English</a:t>
            </a:r>
            <a:r>
              <a:rPr sz="2700" b="1" spc="-85" dirty="0">
                <a:latin typeface="Arial"/>
                <a:cs typeface="Arial"/>
              </a:rPr>
              <a:t> </a:t>
            </a:r>
            <a:r>
              <a:rPr sz="2700" spc="-5" dirty="0">
                <a:latin typeface="Arial"/>
                <a:cs typeface="Arial"/>
              </a:rPr>
              <a:t>1952</a:t>
            </a:r>
            <a:endParaRPr sz="2700">
              <a:latin typeface="Arial"/>
              <a:cs typeface="Arial"/>
            </a:endParaRPr>
          </a:p>
        </p:txBody>
      </p:sp>
      <p:sp>
        <p:nvSpPr>
          <p:cNvPr id="4" name="object 4"/>
          <p:cNvSpPr/>
          <p:nvPr/>
        </p:nvSpPr>
        <p:spPr>
          <a:xfrm>
            <a:off x="0" y="1143000"/>
            <a:ext cx="5228844" cy="5420866"/>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4430268" cy="4712208"/>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4576953" y="156654"/>
            <a:ext cx="6939915" cy="4580036"/>
          </a:xfrm>
          <a:prstGeom prst="rect">
            <a:avLst/>
          </a:prstGeom>
        </p:spPr>
        <p:txBody>
          <a:bodyPr vert="horz" wrap="square" lIns="0" tIns="85090" rIns="0" bIns="0" rtlCol="0">
            <a:spAutoFit/>
          </a:bodyPr>
          <a:lstStyle/>
          <a:p>
            <a:pPr marL="12700">
              <a:lnSpc>
                <a:spcPct val="100000"/>
              </a:lnSpc>
              <a:spcBef>
                <a:spcPts val="670"/>
              </a:spcBef>
            </a:pPr>
            <a:r>
              <a:rPr sz="3200" b="1" spc="-20">
                <a:latin typeface="Carlito"/>
                <a:cs typeface="Carlito"/>
              </a:rPr>
              <a:t>Peter </a:t>
            </a:r>
            <a:r>
              <a:rPr lang="en-US" sz="3200" b="1" spc="-15" dirty="0">
                <a:latin typeface="Carlito"/>
                <a:cs typeface="Carlito"/>
              </a:rPr>
              <a:t>V</a:t>
            </a:r>
            <a:r>
              <a:rPr sz="3200" b="1" spc="-15" smtClean="0">
                <a:latin typeface="Carlito"/>
                <a:cs typeface="Carlito"/>
              </a:rPr>
              <a:t>an</a:t>
            </a:r>
            <a:r>
              <a:rPr sz="3200" b="1" spc="-25" smtClean="0">
                <a:latin typeface="Carlito"/>
                <a:cs typeface="Carlito"/>
              </a:rPr>
              <a:t> </a:t>
            </a:r>
            <a:r>
              <a:rPr lang="en-US" sz="3200" b="1" spc="-25" dirty="0">
                <a:latin typeface="Carlito"/>
                <a:cs typeface="Carlito"/>
              </a:rPr>
              <a:t>D</a:t>
            </a:r>
            <a:r>
              <a:rPr sz="3200" b="1" smtClean="0">
                <a:latin typeface="Carlito"/>
                <a:cs typeface="Carlito"/>
              </a:rPr>
              <a:t>an</a:t>
            </a:r>
            <a:endParaRPr sz="3200">
              <a:latin typeface="Carlito"/>
              <a:cs typeface="Carlito"/>
            </a:endParaRPr>
          </a:p>
          <a:p>
            <a:pPr marL="474345" marR="95250" indent="-457834" algn="just">
              <a:lnSpc>
                <a:spcPts val="3760"/>
              </a:lnSpc>
              <a:spcBef>
                <a:spcPts val="830"/>
              </a:spcBef>
              <a:buFont typeface="Arial"/>
              <a:buChar char="•"/>
              <a:tabLst>
                <a:tab pos="474980" algn="l"/>
              </a:tabLst>
            </a:pPr>
            <a:r>
              <a:rPr sz="3200" b="1" dirty="0">
                <a:solidFill>
                  <a:srgbClr val="5F5F5F"/>
                </a:solidFill>
                <a:latin typeface="Arial"/>
                <a:cs typeface="Arial"/>
              </a:rPr>
              <a:t>Th</a:t>
            </a:r>
            <a:r>
              <a:rPr sz="3200" dirty="0">
                <a:solidFill>
                  <a:srgbClr val="5F5F5F"/>
                </a:solidFill>
                <a:latin typeface="Arial"/>
                <a:cs typeface="Arial"/>
              </a:rPr>
              <a:t>e </a:t>
            </a:r>
            <a:r>
              <a:rPr sz="3200" spc="-5" dirty="0">
                <a:solidFill>
                  <a:srgbClr val="5F5F5F"/>
                </a:solidFill>
                <a:latin typeface="Arial"/>
                <a:cs typeface="Arial"/>
              </a:rPr>
              <a:t>teenage </a:t>
            </a:r>
            <a:r>
              <a:rPr sz="3200" dirty="0">
                <a:solidFill>
                  <a:srgbClr val="5F5F5F"/>
                </a:solidFill>
                <a:latin typeface="Arial"/>
                <a:cs typeface="Arial"/>
              </a:rPr>
              <a:t>son of </a:t>
            </a:r>
            <a:r>
              <a:rPr sz="3200" spc="-5" dirty="0">
                <a:solidFill>
                  <a:srgbClr val="5F5F5F"/>
                </a:solidFill>
                <a:latin typeface="Arial"/>
                <a:cs typeface="Arial"/>
              </a:rPr>
              <a:t>the </a:t>
            </a:r>
            <a:r>
              <a:rPr sz="3200" dirty="0">
                <a:solidFill>
                  <a:srgbClr val="5F5F5F"/>
                </a:solidFill>
                <a:latin typeface="Arial"/>
                <a:cs typeface="Arial"/>
              </a:rPr>
              <a:t>van</a:t>
            </a:r>
            <a:r>
              <a:rPr sz="3200" spc="-160" dirty="0">
                <a:solidFill>
                  <a:srgbClr val="5F5F5F"/>
                </a:solidFill>
                <a:latin typeface="Arial"/>
                <a:cs typeface="Arial"/>
              </a:rPr>
              <a:t> </a:t>
            </a:r>
            <a:r>
              <a:rPr sz="3200" dirty="0">
                <a:solidFill>
                  <a:srgbClr val="5F5F5F"/>
                </a:solidFill>
                <a:latin typeface="Arial"/>
                <a:cs typeface="Arial"/>
              </a:rPr>
              <a:t>Daans,  whose </a:t>
            </a:r>
            <a:r>
              <a:rPr sz="3200" spc="-5" dirty="0">
                <a:solidFill>
                  <a:srgbClr val="5F5F5F"/>
                </a:solidFill>
                <a:latin typeface="Arial"/>
                <a:cs typeface="Arial"/>
              </a:rPr>
              <a:t>real name </a:t>
            </a:r>
            <a:r>
              <a:rPr sz="3200" dirty="0">
                <a:solidFill>
                  <a:srgbClr val="5F5F5F"/>
                </a:solidFill>
                <a:latin typeface="Arial"/>
                <a:cs typeface="Arial"/>
              </a:rPr>
              <a:t>is </a:t>
            </a:r>
            <a:r>
              <a:rPr sz="3200" spc="-5" dirty="0">
                <a:solidFill>
                  <a:srgbClr val="5F5F5F"/>
                </a:solidFill>
                <a:latin typeface="Arial"/>
                <a:cs typeface="Arial"/>
              </a:rPr>
              <a:t>Peter </a:t>
            </a:r>
            <a:r>
              <a:rPr sz="3200" dirty="0">
                <a:solidFill>
                  <a:srgbClr val="5F5F5F"/>
                </a:solidFill>
                <a:latin typeface="Arial"/>
                <a:cs typeface="Arial"/>
              </a:rPr>
              <a:t>van</a:t>
            </a:r>
            <a:r>
              <a:rPr sz="3200" spc="-100" dirty="0">
                <a:solidFill>
                  <a:srgbClr val="5F5F5F"/>
                </a:solidFill>
                <a:latin typeface="Arial"/>
                <a:cs typeface="Arial"/>
              </a:rPr>
              <a:t> </a:t>
            </a:r>
            <a:r>
              <a:rPr sz="3200" spc="-5" dirty="0">
                <a:solidFill>
                  <a:srgbClr val="5F5F5F"/>
                </a:solidFill>
                <a:latin typeface="Arial"/>
                <a:cs typeface="Arial"/>
              </a:rPr>
              <a:t>Pels.</a:t>
            </a:r>
            <a:endParaRPr sz="3200">
              <a:latin typeface="Arial"/>
              <a:cs typeface="Arial"/>
            </a:endParaRPr>
          </a:p>
          <a:p>
            <a:pPr marL="474345" marR="69850" indent="-457834" algn="just">
              <a:lnSpc>
                <a:spcPts val="3840"/>
              </a:lnSpc>
              <a:spcBef>
                <a:spcPts val="100"/>
              </a:spcBef>
              <a:buChar char="•"/>
              <a:tabLst>
                <a:tab pos="474980" algn="l"/>
              </a:tabLst>
            </a:pPr>
            <a:r>
              <a:rPr sz="3200" spc="-5" dirty="0">
                <a:solidFill>
                  <a:srgbClr val="5F5F5F"/>
                </a:solidFill>
                <a:latin typeface="Arial"/>
                <a:cs typeface="Arial"/>
              </a:rPr>
              <a:t>Anne first </a:t>
            </a:r>
            <a:r>
              <a:rPr sz="3200" dirty="0">
                <a:solidFill>
                  <a:srgbClr val="5F5F5F"/>
                </a:solidFill>
                <a:latin typeface="Arial"/>
                <a:cs typeface="Arial"/>
              </a:rPr>
              <a:t>sees </a:t>
            </a:r>
            <a:r>
              <a:rPr sz="3200" spc="-5" dirty="0">
                <a:solidFill>
                  <a:srgbClr val="5F5F5F"/>
                </a:solidFill>
                <a:latin typeface="Arial"/>
                <a:cs typeface="Arial"/>
              </a:rPr>
              <a:t>Peter </a:t>
            </a:r>
            <a:r>
              <a:rPr sz="3200" dirty="0">
                <a:solidFill>
                  <a:srgbClr val="5F5F5F"/>
                </a:solidFill>
                <a:latin typeface="Arial"/>
                <a:cs typeface="Arial"/>
              </a:rPr>
              <a:t>as</a:t>
            </a:r>
            <a:r>
              <a:rPr sz="3200" spc="-35" dirty="0">
                <a:solidFill>
                  <a:srgbClr val="5F5F5F"/>
                </a:solidFill>
                <a:latin typeface="Arial"/>
                <a:cs typeface="Arial"/>
              </a:rPr>
              <a:t> </a:t>
            </a:r>
            <a:r>
              <a:rPr sz="3200" spc="-5" dirty="0">
                <a:solidFill>
                  <a:srgbClr val="5F5F5F"/>
                </a:solidFill>
                <a:latin typeface="Arial"/>
                <a:cs typeface="Arial"/>
              </a:rPr>
              <a:t>obnoxious,  </a:t>
            </a:r>
            <a:r>
              <a:rPr sz="3200" spc="-50" dirty="0">
                <a:solidFill>
                  <a:srgbClr val="5F5F5F"/>
                </a:solidFill>
                <a:latin typeface="Arial"/>
                <a:cs typeface="Arial"/>
              </a:rPr>
              <a:t>lazy, </a:t>
            </a:r>
            <a:r>
              <a:rPr sz="3200" spc="-5" dirty="0">
                <a:solidFill>
                  <a:srgbClr val="5F5F5F"/>
                </a:solidFill>
                <a:latin typeface="Arial"/>
                <a:cs typeface="Arial"/>
              </a:rPr>
              <a:t>and hypersensitive, but</a:t>
            </a:r>
            <a:r>
              <a:rPr sz="3200" spc="15" dirty="0">
                <a:solidFill>
                  <a:srgbClr val="5F5F5F"/>
                </a:solidFill>
                <a:latin typeface="Arial"/>
                <a:cs typeface="Arial"/>
              </a:rPr>
              <a:t> </a:t>
            </a:r>
            <a:r>
              <a:rPr sz="3200" spc="-5" dirty="0">
                <a:solidFill>
                  <a:srgbClr val="5F5F5F"/>
                </a:solidFill>
                <a:latin typeface="Arial"/>
                <a:cs typeface="Arial"/>
              </a:rPr>
              <a:t>later</a:t>
            </a:r>
            <a:endParaRPr sz="3200">
              <a:latin typeface="Arial"/>
              <a:cs typeface="Arial"/>
            </a:endParaRPr>
          </a:p>
          <a:p>
            <a:pPr marL="474345" algn="just">
              <a:lnSpc>
                <a:spcPts val="3715"/>
              </a:lnSpc>
            </a:pPr>
            <a:r>
              <a:rPr sz="3200" spc="-5" dirty="0">
                <a:solidFill>
                  <a:srgbClr val="5F5F5F"/>
                </a:solidFill>
                <a:latin typeface="Arial"/>
                <a:cs typeface="Arial"/>
              </a:rPr>
              <a:t>they become</a:t>
            </a:r>
            <a:r>
              <a:rPr sz="3200" spc="-20" dirty="0">
                <a:solidFill>
                  <a:srgbClr val="5F5F5F"/>
                </a:solidFill>
                <a:latin typeface="Arial"/>
                <a:cs typeface="Arial"/>
              </a:rPr>
              <a:t> </a:t>
            </a:r>
            <a:r>
              <a:rPr sz="3200" dirty="0">
                <a:solidFill>
                  <a:srgbClr val="5F5F5F"/>
                </a:solidFill>
                <a:latin typeface="Arial"/>
                <a:cs typeface="Arial"/>
              </a:rPr>
              <a:t>close</a:t>
            </a:r>
            <a:endParaRPr sz="3200">
              <a:latin typeface="Arial"/>
              <a:cs typeface="Arial"/>
            </a:endParaRPr>
          </a:p>
          <a:p>
            <a:pPr marL="474345" marR="5080" algn="just">
              <a:lnSpc>
                <a:spcPct val="98900"/>
              </a:lnSpc>
              <a:spcBef>
                <a:spcPts val="40"/>
              </a:spcBef>
            </a:pPr>
            <a:r>
              <a:rPr sz="3200" spc="-5" dirty="0">
                <a:solidFill>
                  <a:srgbClr val="5F5F5F"/>
                </a:solidFill>
                <a:latin typeface="Arial"/>
                <a:cs typeface="Arial"/>
              </a:rPr>
              <a:t>friends. Peter </a:t>
            </a:r>
            <a:r>
              <a:rPr sz="3200" dirty="0">
                <a:solidFill>
                  <a:srgbClr val="5F5F5F"/>
                </a:solidFill>
                <a:latin typeface="Arial"/>
                <a:cs typeface="Arial"/>
              </a:rPr>
              <a:t>is </a:t>
            </a:r>
            <a:r>
              <a:rPr sz="3200" spc="-5" dirty="0">
                <a:solidFill>
                  <a:srgbClr val="5F5F5F"/>
                </a:solidFill>
                <a:latin typeface="Arial"/>
                <a:cs typeface="Arial"/>
              </a:rPr>
              <a:t>quiet, timid, honest,  and sweet </a:t>
            </a:r>
            <a:r>
              <a:rPr sz="3200" dirty="0">
                <a:solidFill>
                  <a:srgbClr val="5F5F5F"/>
                </a:solidFill>
                <a:latin typeface="Arial"/>
                <a:cs typeface="Arial"/>
              </a:rPr>
              <a:t>to </a:t>
            </a:r>
            <a:r>
              <a:rPr sz="3200" spc="-5" dirty="0">
                <a:solidFill>
                  <a:srgbClr val="5F5F5F"/>
                </a:solidFill>
                <a:latin typeface="Arial"/>
                <a:cs typeface="Arial"/>
              </a:rPr>
              <a:t>Anne, but he does not  </a:t>
            </a:r>
            <a:r>
              <a:rPr sz="3200" dirty="0">
                <a:solidFill>
                  <a:srgbClr val="5F5F5F"/>
                </a:solidFill>
                <a:latin typeface="Arial"/>
                <a:cs typeface="Arial"/>
              </a:rPr>
              <a:t>share </a:t>
            </a:r>
            <a:r>
              <a:rPr sz="3200" spc="-5" dirty="0">
                <a:solidFill>
                  <a:srgbClr val="5F5F5F"/>
                </a:solidFill>
                <a:latin typeface="Arial"/>
                <a:cs typeface="Arial"/>
              </a:rPr>
              <a:t>her </a:t>
            </a:r>
            <a:r>
              <a:rPr sz="3200" dirty="0">
                <a:solidFill>
                  <a:srgbClr val="5F5F5F"/>
                </a:solidFill>
                <a:latin typeface="Arial"/>
                <a:cs typeface="Arial"/>
              </a:rPr>
              <a:t>strong</a:t>
            </a:r>
            <a:r>
              <a:rPr sz="3200" spc="-85" dirty="0">
                <a:solidFill>
                  <a:srgbClr val="5F5F5F"/>
                </a:solidFill>
                <a:latin typeface="Arial"/>
                <a:cs typeface="Arial"/>
              </a:rPr>
              <a:t> </a:t>
            </a:r>
            <a:r>
              <a:rPr sz="3200" dirty="0">
                <a:solidFill>
                  <a:srgbClr val="5F5F5F"/>
                </a:solidFill>
                <a:latin typeface="Arial"/>
                <a:cs typeface="Arial"/>
              </a:rPr>
              <a:t>convictions.</a:t>
            </a:r>
            <a:endParaRPr sz="3200">
              <a:latin typeface="Arial"/>
              <a:cs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09600" y="0"/>
            <a:ext cx="10972800" cy="628377"/>
          </a:xfrm>
          <a:prstGeom prst="rect">
            <a:avLst/>
          </a:prstGeom>
        </p:spPr>
        <p:txBody>
          <a:bodyPr vert="horz" wrap="square" lIns="0" tIns="12700" rIns="0" bIns="0" rtlCol="0">
            <a:spAutoFit/>
          </a:bodyPr>
          <a:lstStyle/>
          <a:p>
            <a:pPr marL="12700">
              <a:lnSpc>
                <a:spcPct val="100000"/>
              </a:lnSpc>
              <a:spcBef>
                <a:spcPts val="100"/>
              </a:spcBef>
            </a:pPr>
            <a:r>
              <a:rPr sz="4000" b="1" dirty="0"/>
              <a:t>Albert</a:t>
            </a:r>
            <a:r>
              <a:rPr sz="4000" b="1" spc="-85" dirty="0"/>
              <a:t> </a:t>
            </a:r>
            <a:r>
              <a:rPr sz="4000" b="1" dirty="0"/>
              <a:t>Dussel</a:t>
            </a:r>
          </a:p>
        </p:txBody>
      </p:sp>
      <p:sp>
        <p:nvSpPr>
          <p:cNvPr id="3" name="object 3"/>
          <p:cNvSpPr txBox="1"/>
          <p:nvPr/>
        </p:nvSpPr>
        <p:spPr>
          <a:xfrm>
            <a:off x="4444366" y="685800"/>
            <a:ext cx="7747634" cy="5055870"/>
          </a:xfrm>
          <a:prstGeom prst="rect">
            <a:avLst/>
          </a:prstGeom>
        </p:spPr>
        <p:txBody>
          <a:bodyPr vert="horz" wrap="square" lIns="0" tIns="12700" rIns="0" bIns="0" rtlCol="0">
            <a:spAutoFit/>
          </a:bodyPr>
          <a:lstStyle/>
          <a:p>
            <a:pPr marL="469900" marR="408940" indent="-457200">
              <a:lnSpc>
                <a:spcPct val="110000"/>
              </a:lnSpc>
              <a:spcBef>
                <a:spcPts val="100"/>
              </a:spcBef>
              <a:buChar char="•"/>
              <a:tabLst>
                <a:tab pos="469265" algn="l"/>
                <a:tab pos="469900" algn="l"/>
              </a:tabLst>
            </a:pPr>
            <a:r>
              <a:rPr sz="2500" spc="-5" dirty="0">
                <a:solidFill>
                  <a:srgbClr val="2F2F2F"/>
                </a:solidFill>
                <a:latin typeface="Arial"/>
                <a:cs typeface="Arial"/>
              </a:rPr>
              <a:t>A dentist and an acquaintance of the Franks</a:t>
            </a:r>
            <a:r>
              <a:rPr sz="2500" spc="-85" dirty="0">
                <a:solidFill>
                  <a:srgbClr val="2F2F2F"/>
                </a:solidFill>
                <a:latin typeface="Arial"/>
                <a:cs typeface="Arial"/>
              </a:rPr>
              <a:t> </a:t>
            </a:r>
            <a:r>
              <a:rPr sz="2500" spc="-5" dirty="0">
                <a:solidFill>
                  <a:srgbClr val="2F2F2F"/>
                </a:solidFill>
                <a:latin typeface="Arial"/>
                <a:cs typeface="Arial"/>
              </a:rPr>
              <a:t>who  hides with them in the</a:t>
            </a:r>
            <a:r>
              <a:rPr sz="2500" spc="15" dirty="0">
                <a:solidFill>
                  <a:srgbClr val="2F2F2F"/>
                </a:solidFill>
                <a:latin typeface="Arial"/>
                <a:cs typeface="Arial"/>
              </a:rPr>
              <a:t> </a:t>
            </a:r>
            <a:r>
              <a:rPr sz="2500" spc="-5" dirty="0">
                <a:solidFill>
                  <a:srgbClr val="2F2F2F"/>
                </a:solidFill>
                <a:latin typeface="Arial"/>
                <a:cs typeface="Arial"/>
              </a:rPr>
              <a:t>annex.</a:t>
            </a:r>
            <a:endParaRPr sz="2500">
              <a:latin typeface="Arial"/>
              <a:cs typeface="Arial"/>
            </a:endParaRPr>
          </a:p>
          <a:p>
            <a:pPr marL="469900" marR="5080" indent="-457200">
              <a:lnSpc>
                <a:spcPct val="110000"/>
              </a:lnSpc>
              <a:buChar char="•"/>
              <a:tabLst>
                <a:tab pos="469265" algn="l"/>
                <a:tab pos="469900" algn="l"/>
              </a:tabLst>
            </a:pPr>
            <a:r>
              <a:rPr sz="2500" spc="-5" dirty="0">
                <a:solidFill>
                  <a:srgbClr val="2F2F2F"/>
                </a:solidFill>
                <a:latin typeface="Arial"/>
                <a:cs typeface="Arial"/>
              </a:rPr>
              <a:t>His real name is </a:t>
            </a:r>
            <a:r>
              <a:rPr sz="2500" dirty="0">
                <a:solidFill>
                  <a:srgbClr val="2F2F2F"/>
                </a:solidFill>
                <a:latin typeface="Arial"/>
                <a:cs typeface="Arial"/>
              </a:rPr>
              <a:t>Fritz </a:t>
            </a:r>
            <a:r>
              <a:rPr sz="2500" spc="-25" dirty="0">
                <a:solidFill>
                  <a:srgbClr val="2F2F2F"/>
                </a:solidFill>
                <a:latin typeface="Arial"/>
                <a:cs typeface="Arial"/>
              </a:rPr>
              <a:t>Pfeffer, </a:t>
            </a:r>
            <a:r>
              <a:rPr sz="2500" spc="-5" dirty="0">
                <a:solidFill>
                  <a:srgbClr val="2F2F2F"/>
                </a:solidFill>
                <a:latin typeface="Arial"/>
                <a:cs typeface="Arial"/>
              </a:rPr>
              <a:t>but Anne calls him </a:t>
            </a:r>
            <a:r>
              <a:rPr sz="2500" spc="-50" dirty="0">
                <a:solidFill>
                  <a:srgbClr val="2F2F2F"/>
                </a:solidFill>
                <a:latin typeface="Arial"/>
                <a:cs typeface="Arial"/>
              </a:rPr>
              <a:t>Mr.  </a:t>
            </a:r>
            <a:r>
              <a:rPr sz="2500" spc="-5" dirty="0">
                <a:solidFill>
                  <a:srgbClr val="2F2F2F"/>
                </a:solidFill>
                <a:latin typeface="Arial"/>
                <a:cs typeface="Arial"/>
              </a:rPr>
              <a:t>Dussel in the </a:t>
            </a:r>
            <a:r>
              <a:rPr sz="2500" spc="-35" dirty="0">
                <a:solidFill>
                  <a:srgbClr val="2F2F2F"/>
                </a:solidFill>
                <a:latin typeface="Arial"/>
                <a:cs typeface="Arial"/>
              </a:rPr>
              <a:t>diary. </a:t>
            </a:r>
            <a:r>
              <a:rPr sz="2500" spc="-5" dirty="0">
                <a:solidFill>
                  <a:srgbClr val="2F2F2F"/>
                </a:solidFill>
                <a:latin typeface="Arial"/>
                <a:cs typeface="Arial"/>
              </a:rPr>
              <a:t>Anne finds </a:t>
            </a:r>
            <a:r>
              <a:rPr sz="2500" spc="-50" dirty="0">
                <a:solidFill>
                  <a:srgbClr val="2F2F2F"/>
                </a:solidFill>
                <a:latin typeface="Arial"/>
                <a:cs typeface="Arial"/>
              </a:rPr>
              <a:t>Mr. </a:t>
            </a:r>
            <a:r>
              <a:rPr sz="2500" spc="-5" dirty="0">
                <a:solidFill>
                  <a:srgbClr val="2F2F2F"/>
                </a:solidFill>
                <a:latin typeface="Arial"/>
                <a:cs typeface="Arial"/>
              </a:rPr>
              <a:t>Dussel  particularly </a:t>
            </a:r>
            <a:r>
              <a:rPr sz="2500" spc="-10" dirty="0">
                <a:solidFill>
                  <a:srgbClr val="2F2F2F"/>
                </a:solidFill>
                <a:latin typeface="Arial"/>
                <a:cs typeface="Arial"/>
              </a:rPr>
              <a:t>difficult </a:t>
            </a:r>
            <a:r>
              <a:rPr sz="2500" dirty="0">
                <a:solidFill>
                  <a:srgbClr val="2F2F2F"/>
                </a:solidFill>
                <a:latin typeface="Arial"/>
                <a:cs typeface="Arial"/>
              </a:rPr>
              <a:t>to deal </a:t>
            </a:r>
            <a:r>
              <a:rPr sz="2500" spc="-5" dirty="0">
                <a:solidFill>
                  <a:srgbClr val="2F2F2F"/>
                </a:solidFill>
                <a:latin typeface="Arial"/>
                <a:cs typeface="Arial"/>
              </a:rPr>
              <a:t>with because he shares  a </a:t>
            </a:r>
            <a:r>
              <a:rPr sz="2500" dirty="0">
                <a:solidFill>
                  <a:srgbClr val="2F2F2F"/>
                </a:solidFill>
                <a:latin typeface="Arial"/>
                <a:cs typeface="Arial"/>
              </a:rPr>
              <a:t>room </a:t>
            </a:r>
            <a:r>
              <a:rPr sz="2500" spc="-5" dirty="0">
                <a:solidFill>
                  <a:srgbClr val="2F2F2F"/>
                </a:solidFill>
                <a:latin typeface="Arial"/>
                <a:cs typeface="Arial"/>
              </a:rPr>
              <a:t>with </a:t>
            </a:r>
            <a:r>
              <a:rPr sz="2500" spc="-35" dirty="0">
                <a:solidFill>
                  <a:srgbClr val="2F2F2F"/>
                </a:solidFill>
                <a:latin typeface="Arial"/>
                <a:cs typeface="Arial"/>
              </a:rPr>
              <a:t>her, </a:t>
            </a:r>
            <a:r>
              <a:rPr sz="2500" spc="-5" dirty="0">
                <a:solidFill>
                  <a:srgbClr val="2F2F2F"/>
                </a:solidFill>
                <a:latin typeface="Arial"/>
                <a:cs typeface="Arial"/>
              </a:rPr>
              <a:t>and she </a:t>
            </a:r>
            <a:r>
              <a:rPr sz="2500" spc="-10" dirty="0">
                <a:solidFill>
                  <a:srgbClr val="2F2F2F"/>
                </a:solidFill>
                <a:latin typeface="Arial"/>
                <a:cs typeface="Arial"/>
              </a:rPr>
              <a:t>suffers </a:t>
            </a:r>
            <a:r>
              <a:rPr sz="2500" spc="-5" dirty="0">
                <a:solidFill>
                  <a:srgbClr val="2F2F2F"/>
                </a:solidFill>
                <a:latin typeface="Arial"/>
                <a:cs typeface="Arial"/>
              </a:rPr>
              <a:t>the </a:t>
            </a:r>
            <a:r>
              <a:rPr sz="2500" dirty="0">
                <a:solidFill>
                  <a:srgbClr val="2F2F2F"/>
                </a:solidFill>
                <a:latin typeface="Arial"/>
                <a:cs typeface="Arial"/>
              </a:rPr>
              <a:t>brunt of </a:t>
            </a:r>
            <a:r>
              <a:rPr sz="2500" spc="-5" dirty="0">
                <a:solidFill>
                  <a:srgbClr val="2F2F2F"/>
                </a:solidFill>
                <a:latin typeface="Arial"/>
                <a:cs typeface="Arial"/>
              </a:rPr>
              <a:t>his  odd personal hygiene habits, pedantic</a:t>
            </a:r>
            <a:r>
              <a:rPr sz="2500" spc="20" dirty="0">
                <a:solidFill>
                  <a:srgbClr val="2F2F2F"/>
                </a:solidFill>
                <a:latin typeface="Arial"/>
                <a:cs typeface="Arial"/>
              </a:rPr>
              <a:t> </a:t>
            </a:r>
            <a:r>
              <a:rPr sz="2500" spc="-5" dirty="0">
                <a:solidFill>
                  <a:srgbClr val="2F2F2F"/>
                </a:solidFill>
                <a:latin typeface="Arial"/>
                <a:cs typeface="Arial"/>
              </a:rPr>
              <a:t>lectures,</a:t>
            </a:r>
            <a:endParaRPr sz="2500">
              <a:latin typeface="Arial"/>
              <a:cs typeface="Arial"/>
            </a:endParaRPr>
          </a:p>
          <a:p>
            <a:pPr marL="469900">
              <a:lnSpc>
                <a:spcPct val="100000"/>
              </a:lnSpc>
              <a:spcBef>
                <a:spcPts val="300"/>
              </a:spcBef>
            </a:pPr>
            <a:r>
              <a:rPr sz="2500" spc="-5" dirty="0">
                <a:solidFill>
                  <a:srgbClr val="2F2F2F"/>
                </a:solidFill>
                <a:latin typeface="Arial"/>
                <a:cs typeface="Arial"/>
              </a:rPr>
              <a:t>and controlling tendencies.</a:t>
            </a:r>
            <a:endParaRPr sz="2500">
              <a:latin typeface="Arial"/>
              <a:cs typeface="Arial"/>
            </a:endParaRPr>
          </a:p>
          <a:p>
            <a:pPr marL="469900" marR="300990" indent="-457200">
              <a:lnSpc>
                <a:spcPct val="110000"/>
              </a:lnSpc>
              <a:buChar char="•"/>
              <a:tabLst>
                <a:tab pos="469265" algn="l"/>
                <a:tab pos="469900" algn="l"/>
              </a:tabLst>
            </a:pPr>
            <a:r>
              <a:rPr sz="2500" spc="-50" dirty="0">
                <a:solidFill>
                  <a:srgbClr val="2F2F2F"/>
                </a:solidFill>
                <a:latin typeface="Arial"/>
                <a:cs typeface="Arial"/>
              </a:rPr>
              <a:t>Mr. </a:t>
            </a:r>
            <a:r>
              <a:rPr sz="2500" spc="240" dirty="0">
                <a:solidFill>
                  <a:srgbClr val="2F2F2F"/>
                </a:solidFill>
                <a:latin typeface="Arial"/>
                <a:cs typeface="Arial"/>
              </a:rPr>
              <a:t>Dussel’s </a:t>
            </a:r>
            <a:r>
              <a:rPr sz="2500" spc="-5" dirty="0">
                <a:solidFill>
                  <a:srgbClr val="2F2F2F"/>
                </a:solidFill>
                <a:latin typeface="Arial"/>
                <a:cs typeface="Arial"/>
              </a:rPr>
              <a:t>wife is a Christian, so she does</a:t>
            </a:r>
            <a:r>
              <a:rPr sz="2500" spc="-140" dirty="0">
                <a:solidFill>
                  <a:srgbClr val="2F2F2F"/>
                </a:solidFill>
                <a:latin typeface="Arial"/>
                <a:cs typeface="Arial"/>
              </a:rPr>
              <a:t> </a:t>
            </a:r>
            <a:r>
              <a:rPr sz="2500" spc="-5" dirty="0">
                <a:solidFill>
                  <a:srgbClr val="2F2F2F"/>
                </a:solidFill>
                <a:latin typeface="Arial"/>
                <a:cs typeface="Arial"/>
              </a:rPr>
              <a:t>not  go into hiding, and he is </a:t>
            </a:r>
            <a:r>
              <a:rPr sz="2500" dirty="0">
                <a:solidFill>
                  <a:srgbClr val="2F2F2F"/>
                </a:solidFill>
                <a:latin typeface="Arial"/>
                <a:cs typeface="Arial"/>
              </a:rPr>
              <a:t>separated </a:t>
            </a:r>
            <a:r>
              <a:rPr sz="2500" spc="-5" dirty="0">
                <a:solidFill>
                  <a:srgbClr val="2F2F2F"/>
                </a:solidFill>
                <a:latin typeface="Arial"/>
                <a:cs typeface="Arial"/>
              </a:rPr>
              <a:t>from </a:t>
            </a:r>
            <a:r>
              <a:rPr sz="2500" spc="-35" dirty="0">
                <a:solidFill>
                  <a:srgbClr val="2F2F2F"/>
                </a:solidFill>
                <a:latin typeface="Arial"/>
                <a:cs typeface="Arial"/>
              </a:rPr>
              <a:t>her. </a:t>
            </a:r>
            <a:r>
              <a:rPr sz="2500" spc="-5" dirty="0">
                <a:solidFill>
                  <a:srgbClr val="2F2F2F"/>
                </a:solidFill>
                <a:latin typeface="Arial"/>
                <a:cs typeface="Arial"/>
              </a:rPr>
              <a:t>He  dies on December 20, </a:t>
            </a:r>
            <a:r>
              <a:rPr sz="2500" dirty="0">
                <a:solidFill>
                  <a:srgbClr val="2F2F2F"/>
                </a:solidFill>
                <a:latin typeface="Arial"/>
                <a:cs typeface="Arial"/>
              </a:rPr>
              <a:t>1944, </a:t>
            </a:r>
            <a:r>
              <a:rPr sz="2500" spc="-5" dirty="0">
                <a:solidFill>
                  <a:srgbClr val="2F2F2F"/>
                </a:solidFill>
                <a:latin typeface="Arial"/>
                <a:cs typeface="Arial"/>
              </a:rPr>
              <a:t>at the Neuengamme  concentration</a:t>
            </a:r>
            <a:r>
              <a:rPr sz="2500" dirty="0">
                <a:solidFill>
                  <a:srgbClr val="2F2F2F"/>
                </a:solidFill>
                <a:latin typeface="Arial"/>
                <a:cs typeface="Arial"/>
              </a:rPr>
              <a:t> </a:t>
            </a:r>
            <a:r>
              <a:rPr sz="2500" spc="-5" dirty="0">
                <a:solidFill>
                  <a:srgbClr val="2F2F2F"/>
                </a:solidFill>
                <a:latin typeface="Arial"/>
                <a:cs typeface="Arial"/>
              </a:rPr>
              <a:t>camp.</a:t>
            </a:r>
            <a:endParaRPr sz="2500">
              <a:latin typeface="Arial"/>
              <a:cs typeface="Arial"/>
            </a:endParaRPr>
          </a:p>
        </p:txBody>
      </p:sp>
      <p:sp>
        <p:nvSpPr>
          <p:cNvPr id="4" name="object 4"/>
          <p:cNvSpPr/>
          <p:nvPr/>
        </p:nvSpPr>
        <p:spPr>
          <a:xfrm>
            <a:off x="0" y="0"/>
            <a:ext cx="4379976" cy="4346448"/>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058536" y="139190"/>
            <a:ext cx="6884034" cy="5609590"/>
          </a:xfrm>
          <a:prstGeom prst="rect">
            <a:avLst/>
          </a:prstGeom>
        </p:spPr>
        <p:txBody>
          <a:bodyPr vert="horz" wrap="square" lIns="0" tIns="13335" rIns="0" bIns="0" rtlCol="0">
            <a:spAutoFit/>
          </a:bodyPr>
          <a:lstStyle/>
          <a:p>
            <a:pPr marL="584200" marR="5080" indent="-571500">
              <a:lnSpc>
                <a:spcPct val="110000"/>
              </a:lnSpc>
              <a:spcBef>
                <a:spcPts val="105"/>
              </a:spcBef>
              <a:buFont typeface="Arial"/>
              <a:buChar char="•"/>
              <a:tabLst>
                <a:tab pos="583565" algn="l"/>
                <a:tab pos="584200" algn="l"/>
              </a:tabLst>
            </a:pPr>
            <a:r>
              <a:rPr sz="3700" b="1" spc="-70" dirty="0">
                <a:solidFill>
                  <a:srgbClr val="2F2F2F"/>
                </a:solidFill>
                <a:latin typeface="Arial"/>
                <a:cs typeface="Arial"/>
              </a:rPr>
              <a:t>Mr. </a:t>
            </a:r>
            <a:r>
              <a:rPr sz="3700" b="1" spc="-5" dirty="0">
                <a:solidFill>
                  <a:srgbClr val="2F2F2F"/>
                </a:solidFill>
                <a:latin typeface="Arial"/>
                <a:cs typeface="Arial"/>
              </a:rPr>
              <a:t>Kugler </a:t>
            </a:r>
            <a:r>
              <a:rPr sz="3700" spc="-5" dirty="0">
                <a:solidFill>
                  <a:srgbClr val="2F2F2F"/>
                </a:solidFill>
                <a:latin typeface="Arial"/>
                <a:cs typeface="Arial"/>
              </a:rPr>
              <a:t>- A man who</a:t>
            </a:r>
            <a:r>
              <a:rPr sz="3700" spc="-340" dirty="0">
                <a:solidFill>
                  <a:srgbClr val="2F2F2F"/>
                </a:solidFill>
                <a:latin typeface="Arial"/>
                <a:cs typeface="Arial"/>
              </a:rPr>
              <a:t> </a:t>
            </a:r>
            <a:r>
              <a:rPr sz="3700" spc="-5" dirty="0">
                <a:solidFill>
                  <a:srgbClr val="2F2F2F"/>
                </a:solidFill>
                <a:latin typeface="Arial"/>
                <a:cs typeface="Arial"/>
              </a:rPr>
              <a:t>helps  hide the Franks in </a:t>
            </a:r>
            <a:r>
              <a:rPr sz="3700" dirty="0">
                <a:solidFill>
                  <a:srgbClr val="2F2F2F"/>
                </a:solidFill>
                <a:latin typeface="Arial"/>
                <a:cs typeface="Arial"/>
              </a:rPr>
              <a:t>the </a:t>
            </a:r>
            <a:r>
              <a:rPr sz="3700" spc="-10" dirty="0">
                <a:solidFill>
                  <a:srgbClr val="2F2F2F"/>
                </a:solidFill>
                <a:latin typeface="Arial"/>
                <a:cs typeface="Arial"/>
              </a:rPr>
              <a:t>annex  </a:t>
            </a:r>
            <a:r>
              <a:rPr sz="3700" spc="-15" dirty="0">
                <a:solidFill>
                  <a:srgbClr val="2F2F2F"/>
                </a:solidFill>
                <a:latin typeface="Arial"/>
                <a:cs typeface="Arial"/>
              </a:rPr>
              <a:t>Victor </a:t>
            </a:r>
            <a:r>
              <a:rPr sz="3700" spc="-5" dirty="0">
                <a:solidFill>
                  <a:srgbClr val="2F2F2F"/>
                </a:solidFill>
                <a:latin typeface="Arial"/>
                <a:cs typeface="Arial"/>
              </a:rPr>
              <a:t>Kugler is arrested </a:t>
            </a:r>
            <a:r>
              <a:rPr sz="3700" spc="-10" dirty="0">
                <a:solidFill>
                  <a:srgbClr val="2F2F2F"/>
                </a:solidFill>
                <a:latin typeface="Arial"/>
                <a:cs typeface="Arial"/>
              </a:rPr>
              <a:t>along  </a:t>
            </a:r>
            <a:r>
              <a:rPr sz="3700" spc="-5" dirty="0">
                <a:solidFill>
                  <a:srgbClr val="2F2F2F"/>
                </a:solidFill>
                <a:latin typeface="Arial"/>
                <a:cs typeface="Arial"/>
              </a:rPr>
              <a:t>with Kleiman in 1944 but  escapes in</a:t>
            </a:r>
            <a:r>
              <a:rPr sz="3700" spc="25" dirty="0">
                <a:solidFill>
                  <a:srgbClr val="2F2F2F"/>
                </a:solidFill>
                <a:latin typeface="Arial"/>
                <a:cs typeface="Arial"/>
              </a:rPr>
              <a:t> </a:t>
            </a:r>
            <a:r>
              <a:rPr sz="3700" spc="-5" dirty="0">
                <a:solidFill>
                  <a:srgbClr val="2F2F2F"/>
                </a:solidFill>
                <a:latin typeface="Arial"/>
                <a:cs typeface="Arial"/>
              </a:rPr>
              <a:t>1945.</a:t>
            </a:r>
            <a:endParaRPr sz="3700">
              <a:latin typeface="Arial"/>
              <a:cs typeface="Arial"/>
            </a:endParaRPr>
          </a:p>
          <a:p>
            <a:pPr marL="584200" marR="462915" indent="-571500">
              <a:lnSpc>
                <a:spcPct val="110000"/>
              </a:lnSpc>
              <a:buChar char="•"/>
              <a:tabLst>
                <a:tab pos="583565" algn="l"/>
                <a:tab pos="584200" algn="l"/>
              </a:tabLst>
            </a:pPr>
            <a:r>
              <a:rPr sz="3700" spc="-10" dirty="0">
                <a:solidFill>
                  <a:srgbClr val="2F2F2F"/>
                </a:solidFill>
                <a:latin typeface="Arial"/>
                <a:cs typeface="Arial"/>
              </a:rPr>
              <a:t>He </a:t>
            </a:r>
            <a:r>
              <a:rPr sz="3700" spc="-5" dirty="0">
                <a:solidFill>
                  <a:srgbClr val="2F2F2F"/>
                </a:solidFill>
                <a:latin typeface="Arial"/>
                <a:cs typeface="Arial"/>
              </a:rPr>
              <a:t>immigrates to Canada in  1955 and dies in </a:t>
            </a:r>
            <a:r>
              <a:rPr sz="3700" spc="-65" dirty="0">
                <a:solidFill>
                  <a:srgbClr val="2F2F2F"/>
                </a:solidFill>
                <a:latin typeface="Arial"/>
                <a:cs typeface="Arial"/>
              </a:rPr>
              <a:t>Toronto </a:t>
            </a:r>
            <a:r>
              <a:rPr sz="3700" spc="-5" dirty="0">
                <a:solidFill>
                  <a:srgbClr val="2F2F2F"/>
                </a:solidFill>
                <a:latin typeface="Arial"/>
                <a:cs typeface="Arial"/>
              </a:rPr>
              <a:t>in  </a:t>
            </a:r>
            <a:r>
              <a:rPr sz="3700" spc="-10" dirty="0">
                <a:solidFill>
                  <a:srgbClr val="2F2F2F"/>
                </a:solidFill>
                <a:latin typeface="Arial"/>
                <a:cs typeface="Arial"/>
              </a:rPr>
              <a:t>1981. </a:t>
            </a:r>
            <a:r>
              <a:rPr sz="3700" spc="-70" dirty="0">
                <a:solidFill>
                  <a:srgbClr val="2F2F2F"/>
                </a:solidFill>
                <a:latin typeface="Arial"/>
                <a:cs typeface="Arial"/>
              </a:rPr>
              <a:t>Mr. </a:t>
            </a:r>
            <a:r>
              <a:rPr sz="3700" spc="-5" dirty="0">
                <a:solidFill>
                  <a:srgbClr val="2F2F2F"/>
                </a:solidFill>
                <a:latin typeface="Arial"/>
                <a:cs typeface="Arial"/>
              </a:rPr>
              <a:t>Kugler is also  referred to as </a:t>
            </a:r>
            <a:r>
              <a:rPr sz="3700" spc="-70" dirty="0">
                <a:solidFill>
                  <a:srgbClr val="2F2F2F"/>
                </a:solidFill>
                <a:latin typeface="Arial"/>
                <a:cs typeface="Arial"/>
              </a:rPr>
              <a:t>Mr.</a:t>
            </a:r>
            <a:r>
              <a:rPr sz="3700" spc="10" dirty="0">
                <a:solidFill>
                  <a:srgbClr val="2F2F2F"/>
                </a:solidFill>
                <a:latin typeface="Arial"/>
                <a:cs typeface="Arial"/>
              </a:rPr>
              <a:t> </a:t>
            </a:r>
            <a:r>
              <a:rPr sz="3700" spc="-35" dirty="0">
                <a:solidFill>
                  <a:srgbClr val="2F2F2F"/>
                </a:solidFill>
                <a:latin typeface="Arial"/>
                <a:cs typeface="Arial"/>
              </a:rPr>
              <a:t>Kraler.</a:t>
            </a:r>
            <a:endParaRPr sz="3700">
              <a:latin typeface="Arial"/>
              <a:cs typeface="Arial"/>
            </a:endParaRPr>
          </a:p>
        </p:txBody>
      </p:sp>
      <p:sp>
        <p:nvSpPr>
          <p:cNvPr id="3" name="object 3"/>
          <p:cNvSpPr/>
          <p:nvPr/>
        </p:nvSpPr>
        <p:spPr>
          <a:xfrm>
            <a:off x="0" y="0"/>
            <a:ext cx="5013960" cy="5093208"/>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087873" y="404493"/>
            <a:ext cx="6843395" cy="5610225"/>
          </a:xfrm>
          <a:prstGeom prst="rect">
            <a:avLst/>
          </a:prstGeom>
        </p:spPr>
        <p:txBody>
          <a:bodyPr vert="horz" wrap="square" lIns="0" tIns="12700" rIns="0" bIns="0" rtlCol="0">
            <a:spAutoFit/>
          </a:bodyPr>
          <a:lstStyle/>
          <a:p>
            <a:pPr marL="584200" marR="528955" indent="-571500">
              <a:lnSpc>
                <a:spcPct val="110100"/>
              </a:lnSpc>
              <a:spcBef>
                <a:spcPts val="100"/>
              </a:spcBef>
              <a:buFont typeface="Arial"/>
              <a:buChar char="•"/>
              <a:tabLst>
                <a:tab pos="583565" algn="l"/>
                <a:tab pos="584200" algn="l"/>
              </a:tabLst>
            </a:pPr>
            <a:r>
              <a:rPr sz="3700" b="1" spc="-70" dirty="0">
                <a:solidFill>
                  <a:srgbClr val="2F2F2F"/>
                </a:solidFill>
                <a:latin typeface="Arial"/>
                <a:cs typeface="Arial"/>
              </a:rPr>
              <a:t>Mr. </a:t>
            </a:r>
            <a:r>
              <a:rPr sz="3700" b="1" spc="-5" dirty="0">
                <a:solidFill>
                  <a:srgbClr val="2F2F2F"/>
                </a:solidFill>
                <a:latin typeface="Arial"/>
                <a:cs typeface="Arial"/>
              </a:rPr>
              <a:t>Kleiman </a:t>
            </a:r>
            <a:r>
              <a:rPr sz="3700" spc="-5" dirty="0">
                <a:solidFill>
                  <a:srgbClr val="2F2F2F"/>
                </a:solidFill>
                <a:latin typeface="Arial"/>
                <a:cs typeface="Arial"/>
              </a:rPr>
              <a:t>- Another</a:t>
            </a:r>
            <a:r>
              <a:rPr sz="3700" spc="-135" dirty="0">
                <a:solidFill>
                  <a:srgbClr val="2F2F2F"/>
                </a:solidFill>
                <a:latin typeface="Arial"/>
                <a:cs typeface="Arial"/>
              </a:rPr>
              <a:t> </a:t>
            </a:r>
            <a:r>
              <a:rPr sz="3700" spc="-5" dirty="0">
                <a:solidFill>
                  <a:srgbClr val="2F2F2F"/>
                </a:solidFill>
                <a:latin typeface="Arial"/>
                <a:cs typeface="Arial"/>
              </a:rPr>
              <a:t>man  who </a:t>
            </a:r>
            <a:r>
              <a:rPr sz="3700" spc="-10" dirty="0">
                <a:solidFill>
                  <a:srgbClr val="2F2F2F"/>
                </a:solidFill>
                <a:latin typeface="Arial"/>
                <a:cs typeface="Arial"/>
              </a:rPr>
              <a:t>helps </a:t>
            </a:r>
            <a:r>
              <a:rPr sz="3700" spc="-5" dirty="0">
                <a:solidFill>
                  <a:srgbClr val="2F2F2F"/>
                </a:solidFill>
                <a:latin typeface="Arial"/>
                <a:cs typeface="Arial"/>
              </a:rPr>
              <a:t>the Franks</a:t>
            </a:r>
            <a:r>
              <a:rPr sz="3700" spc="75" dirty="0">
                <a:solidFill>
                  <a:srgbClr val="2F2F2F"/>
                </a:solidFill>
                <a:latin typeface="Arial"/>
                <a:cs typeface="Arial"/>
              </a:rPr>
              <a:t> </a:t>
            </a:r>
            <a:r>
              <a:rPr sz="3700" spc="-10" dirty="0">
                <a:solidFill>
                  <a:srgbClr val="2F2F2F"/>
                </a:solidFill>
                <a:latin typeface="Arial"/>
                <a:cs typeface="Arial"/>
              </a:rPr>
              <a:t>hide.</a:t>
            </a:r>
            <a:endParaRPr sz="3700">
              <a:latin typeface="Arial"/>
              <a:cs typeface="Arial"/>
            </a:endParaRPr>
          </a:p>
          <a:p>
            <a:pPr marL="584200" marR="58419" indent="-571500">
              <a:lnSpc>
                <a:spcPct val="110000"/>
              </a:lnSpc>
              <a:buChar char="•"/>
              <a:tabLst>
                <a:tab pos="583565" algn="l"/>
                <a:tab pos="584200" algn="l"/>
              </a:tabLst>
            </a:pPr>
            <a:r>
              <a:rPr sz="3700" spc="-5" dirty="0">
                <a:solidFill>
                  <a:srgbClr val="2F2F2F"/>
                </a:solidFill>
                <a:latin typeface="Arial"/>
                <a:cs typeface="Arial"/>
              </a:rPr>
              <a:t>Johannes Kleiman is arrested  in 1944 but released because  of poor health. He remains in  Amsterdam until his death in  </a:t>
            </a:r>
            <a:r>
              <a:rPr sz="3700" spc="-10" dirty="0">
                <a:solidFill>
                  <a:srgbClr val="2F2F2F"/>
                </a:solidFill>
                <a:latin typeface="Arial"/>
                <a:cs typeface="Arial"/>
              </a:rPr>
              <a:t>1959.</a:t>
            </a:r>
            <a:endParaRPr sz="3700">
              <a:latin typeface="Arial"/>
              <a:cs typeface="Arial"/>
            </a:endParaRPr>
          </a:p>
          <a:p>
            <a:pPr marL="584200" marR="5080" indent="-571500">
              <a:lnSpc>
                <a:spcPts val="4890"/>
              </a:lnSpc>
              <a:spcBef>
                <a:spcPts val="229"/>
              </a:spcBef>
              <a:buChar char="•"/>
              <a:tabLst>
                <a:tab pos="583565" algn="l"/>
                <a:tab pos="584200" algn="l"/>
              </a:tabLst>
            </a:pPr>
            <a:r>
              <a:rPr sz="3700" spc="-70" dirty="0">
                <a:solidFill>
                  <a:srgbClr val="2F2F2F"/>
                </a:solidFill>
                <a:latin typeface="Arial"/>
                <a:cs typeface="Arial"/>
              </a:rPr>
              <a:t>Mr. </a:t>
            </a:r>
            <a:r>
              <a:rPr sz="3700" spc="-5" dirty="0">
                <a:solidFill>
                  <a:srgbClr val="2F2F2F"/>
                </a:solidFill>
                <a:latin typeface="Arial"/>
                <a:cs typeface="Arial"/>
              </a:rPr>
              <a:t>Kleiman is also referred to  as </a:t>
            </a:r>
            <a:r>
              <a:rPr sz="3700" spc="-70" dirty="0">
                <a:solidFill>
                  <a:srgbClr val="2F2F2F"/>
                </a:solidFill>
                <a:latin typeface="Arial"/>
                <a:cs typeface="Arial"/>
              </a:rPr>
              <a:t>Mr.</a:t>
            </a:r>
            <a:r>
              <a:rPr sz="3700" spc="-15" dirty="0">
                <a:solidFill>
                  <a:srgbClr val="2F2F2F"/>
                </a:solidFill>
                <a:latin typeface="Arial"/>
                <a:cs typeface="Arial"/>
              </a:rPr>
              <a:t> </a:t>
            </a:r>
            <a:r>
              <a:rPr sz="3700" spc="-5" dirty="0">
                <a:solidFill>
                  <a:srgbClr val="2F2F2F"/>
                </a:solidFill>
                <a:latin typeface="Arial"/>
                <a:cs typeface="Arial"/>
              </a:rPr>
              <a:t>Koophuis</a:t>
            </a:r>
            <a:endParaRPr sz="3700">
              <a:latin typeface="Arial"/>
              <a:cs typeface="Arial"/>
            </a:endParaRPr>
          </a:p>
        </p:txBody>
      </p:sp>
      <p:sp>
        <p:nvSpPr>
          <p:cNvPr id="3" name="object 3"/>
          <p:cNvSpPr/>
          <p:nvPr/>
        </p:nvSpPr>
        <p:spPr>
          <a:xfrm>
            <a:off x="0" y="0"/>
            <a:ext cx="5038344" cy="5091683"/>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103114" y="0"/>
            <a:ext cx="6934834" cy="6196965"/>
          </a:xfrm>
          <a:prstGeom prst="rect">
            <a:avLst/>
          </a:prstGeom>
        </p:spPr>
        <p:txBody>
          <a:bodyPr vert="horz" wrap="square" lIns="0" tIns="13335" rIns="0" bIns="0" rtlCol="0">
            <a:spAutoFit/>
          </a:bodyPr>
          <a:lstStyle/>
          <a:p>
            <a:pPr marL="698500" marR="5080" indent="-685800">
              <a:lnSpc>
                <a:spcPct val="110000"/>
              </a:lnSpc>
              <a:spcBef>
                <a:spcPts val="105"/>
              </a:spcBef>
              <a:buFont typeface="Arial"/>
              <a:buChar char="•"/>
              <a:tabLst>
                <a:tab pos="697865" algn="l"/>
                <a:tab pos="698500" algn="l"/>
              </a:tabLst>
            </a:pPr>
            <a:r>
              <a:rPr sz="4600" b="1" spc="-5" dirty="0">
                <a:solidFill>
                  <a:srgbClr val="2F2F2F"/>
                </a:solidFill>
                <a:latin typeface="Arial"/>
                <a:cs typeface="Arial"/>
              </a:rPr>
              <a:t>Bep </a:t>
            </a:r>
            <a:r>
              <a:rPr sz="4600" b="1" spc="-50" dirty="0">
                <a:solidFill>
                  <a:srgbClr val="2F2F2F"/>
                </a:solidFill>
                <a:latin typeface="Arial"/>
                <a:cs typeface="Arial"/>
              </a:rPr>
              <a:t>Voskuijl </a:t>
            </a:r>
            <a:r>
              <a:rPr sz="4600" spc="-5" dirty="0">
                <a:solidFill>
                  <a:srgbClr val="2F2F2F"/>
                </a:solidFill>
                <a:latin typeface="Arial"/>
                <a:cs typeface="Arial"/>
              </a:rPr>
              <a:t>- A</a:t>
            </a:r>
            <a:r>
              <a:rPr sz="4600" spc="-475" dirty="0">
                <a:solidFill>
                  <a:srgbClr val="2F2F2F"/>
                </a:solidFill>
                <a:latin typeface="Arial"/>
                <a:cs typeface="Arial"/>
              </a:rPr>
              <a:t> </a:t>
            </a:r>
            <a:r>
              <a:rPr sz="4600" dirty="0">
                <a:solidFill>
                  <a:srgbClr val="2F2F2F"/>
                </a:solidFill>
                <a:latin typeface="Arial"/>
                <a:cs typeface="Arial"/>
              </a:rPr>
              <a:t>worker  </a:t>
            </a:r>
            <a:r>
              <a:rPr sz="4600" spc="-5" dirty="0">
                <a:solidFill>
                  <a:srgbClr val="2F2F2F"/>
                </a:solidFill>
                <a:latin typeface="Arial"/>
                <a:cs typeface="Arial"/>
              </a:rPr>
              <a:t>in OŠo </a:t>
            </a:r>
            <a:r>
              <a:rPr sz="4600" spc="509" dirty="0">
                <a:solidFill>
                  <a:srgbClr val="2F2F2F"/>
                </a:solidFill>
                <a:latin typeface="Arial"/>
                <a:cs typeface="Arial"/>
              </a:rPr>
              <a:t>Frank’s </a:t>
            </a:r>
            <a:r>
              <a:rPr sz="4600" spc="-15" dirty="0">
                <a:solidFill>
                  <a:srgbClr val="2F2F2F"/>
                </a:solidFill>
                <a:latin typeface="Arial"/>
                <a:cs typeface="Arial"/>
              </a:rPr>
              <a:t>office.  </a:t>
            </a:r>
            <a:r>
              <a:rPr sz="4600" spc="-5" dirty="0">
                <a:solidFill>
                  <a:srgbClr val="2F2F2F"/>
                </a:solidFill>
                <a:latin typeface="Arial"/>
                <a:cs typeface="Arial"/>
              </a:rPr>
              <a:t>Elizabeth (Bep) </a:t>
            </a:r>
            <a:r>
              <a:rPr sz="4600" spc="-35" dirty="0">
                <a:solidFill>
                  <a:srgbClr val="2F2F2F"/>
                </a:solidFill>
                <a:latin typeface="Arial"/>
                <a:cs typeface="Arial"/>
              </a:rPr>
              <a:t>Voskuijl  </a:t>
            </a:r>
            <a:r>
              <a:rPr sz="4600" spc="-5" dirty="0">
                <a:solidFill>
                  <a:srgbClr val="2F2F2F"/>
                </a:solidFill>
                <a:latin typeface="Arial"/>
                <a:cs typeface="Arial"/>
              </a:rPr>
              <a:t>helps the family by  serving as a liaison to  the outside world. She  remains in Amsterdam  until her death in</a:t>
            </a:r>
            <a:r>
              <a:rPr sz="4600" spc="10" dirty="0">
                <a:solidFill>
                  <a:srgbClr val="2F2F2F"/>
                </a:solidFill>
                <a:latin typeface="Arial"/>
                <a:cs typeface="Arial"/>
              </a:rPr>
              <a:t> </a:t>
            </a:r>
            <a:r>
              <a:rPr sz="4600" spc="-5" dirty="0">
                <a:solidFill>
                  <a:srgbClr val="2F2F2F"/>
                </a:solidFill>
                <a:latin typeface="Arial"/>
                <a:cs typeface="Arial"/>
              </a:rPr>
              <a:t>1983.</a:t>
            </a:r>
            <a:endParaRPr sz="4600">
              <a:latin typeface="Arial"/>
              <a:cs typeface="Arial"/>
            </a:endParaRPr>
          </a:p>
        </p:txBody>
      </p:sp>
      <p:sp>
        <p:nvSpPr>
          <p:cNvPr id="3" name="object 3"/>
          <p:cNvSpPr/>
          <p:nvPr/>
        </p:nvSpPr>
        <p:spPr>
          <a:xfrm>
            <a:off x="0" y="0"/>
            <a:ext cx="5134356" cy="5327904"/>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6916546" y="1928748"/>
            <a:ext cx="966216" cy="483108"/>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6010402" y="0"/>
            <a:ext cx="6174105" cy="6398260"/>
          </a:xfrm>
          <a:prstGeom prst="rect">
            <a:avLst/>
          </a:prstGeom>
        </p:spPr>
        <p:txBody>
          <a:bodyPr vert="horz" wrap="square" lIns="0" tIns="13335" rIns="0" bIns="0" rtlCol="0">
            <a:spAutoFit/>
          </a:bodyPr>
          <a:lstStyle/>
          <a:p>
            <a:pPr marL="584200" marR="487045" indent="-572135">
              <a:lnSpc>
                <a:spcPct val="110000"/>
              </a:lnSpc>
              <a:spcBef>
                <a:spcPts val="105"/>
              </a:spcBef>
              <a:buFont typeface="Arial"/>
              <a:buChar char="•"/>
              <a:tabLst>
                <a:tab pos="584200" algn="l"/>
                <a:tab pos="584835" algn="l"/>
              </a:tabLst>
            </a:pPr>
            <a:r>
              <a:rPr sz="3800" b="1" dirty="0">
                <a:solidFill>
                  <a:srgbClr val="2F2F2F"/>
                </a:solidFill>
                <a:latin typeface="Arial"/>
                <a:cs typeface="Arial"/>
              </a:rPr>
              <a:t>Miep Gies </a:t>
            </a:r>
            <a:r>
              <a:rPr sz="3800" dirty="0">
                <a:solidFill>
                  <a:srgbClr val="2F2F2F"/>
                </a:solidFill>
                <a:latin typeface="Arial"/>
                <a:cs typeface="Arial"/>
              </a:rPr>
              <a:t>- A</a:t>
            </a:r>
            <a:r>
              <a:rPr sz="3800" spc="-545" dirty="0">
                <a:solidFill>
                  <a:srgbClr val="2F2F2F"/>
                </a:solidFill>
                <a:latin typeface="Arial"/>
                <a:cs typeface="Arial"/>
              </a:rPr>
              <a:t> </a:t>
            </a:r>
            <a:r>
              <a:rPr sz="3800" dirty="0">
                <a:solidFill>
                  <a:srgbClr val="2F2F2F"/>
                </a:solidFill>
                <a:latin typeface="Arial"/>
                <a:cs typeface="Arial"/>
              </a:rPr>
              <a:t>secretary  </a:t>
            </a:r>
            <a:r>
              <a:rPr sz="3800" spc="-5" dirty="0">
                <a:solidFill>
                  <a:srgbClr val="2F2F2F"/>
                </a:solidFill>
                <a:latin typeface="Arial"/>
                <a:cs typeface="Arial"/>
              </a:rPr>
              <a:t>at </a:t>
            </a:r>
            <a:r>
              <a:rPr sz="3800" spc="590" dirty="0">
                <a:solidFill>
                  <a:srgbClr val="2F2F2F"/>
                </a:solidFill>
                <a:latin typeface="Arial"/>
                <a:cs typeface="Arial"/>
              </a:rPr>
              <a:t>OŠo’s </a:t>
            </a:r>
            <a:r>
              <a:rPr sz="3800" spc="-15" dirty="0">
                <a:solidFill>
                  <a:srgbClr val="2F2F2F"/>
                </a:solidFill>
                <a:latin typeface="Arial"/>
                <a:cs typeface="Arial"/>
              </a:rPr>
              <a:t>office </a:t>
            </a:r>
            <a:r>
              <a:rPr sz="3800" dirty="0">
                <a:solidFill>
                  <a:srgbClr val="2F2F2F"/>
                </a:solidFill>
                <a:latin typeface="Arial"/>
                <a:cs typeface="Arial"/>
              </a:rPr>
              <a:t>who  </a:t>
            </a:r>
            <a:r>
              <a:rPr sz="3800" spc="-5" dirty="0">
                <a:solidFill>
                  <a:srgbClr val="2F2F2F"/>
                </a:solidFill>
                <a:latin typeface="Arial"/>
                <a:cs typeface="Arial"/>
              </a:rPr>
              <a:t>helps </a:t>
            </a:r>
            <a:r>
              <a:rPr sz="3800" dirty="0">
                <a:solidFill>
                  <a:srgbClr val="2F2F2F"/>
                </a:solidFill>
                <a:latin typeface="Arial"/>
                <a:cs typeface="Arial"/>
              </a:rPr>
              <a:t>the Franks</a:t>
            </a:r>
            <a:r>
              <a:rPr sz="3800" spc="-70" dirty="0">
                <a:solidFill>
                  <a:srgbClr val="2F2F2F"/>
                </a:solidFill>
                <a:latin typeface="Arial"/>
                <a:cs typeface="Arial"/>
              </a:rPr>
              <a:t> </a:t>
            </a:r>
            <a:r>
              <a:rPr sz="3800" spc="-5" dirty="0">
                <a:solidFill>
                  <a:srgbClr val="2F2F2F"/>
                </a:solidFill>
                <a:latin typeface="Arial"/>
                <a:cs typeface="Arial"/>
              </a:rPr>
              <a:t>hide.</a:t>
            </a:r>
            <a:endParaRPr sz="3800">
              <a:latin typeface="Arial"/>
              <a:cs typeface="Arial"/>
            </a:endParaRPr>
          </a:p>
          <a:p>
            <a:pPr marL="584200" marR="5080" indent="-572135">
              <a:lnSpc>
                <a:spcPct val="110000"/>
              </a:lnSpc>
              <a:buChar char="•"/>
              <a:tabLst>
                <a:tab pos="584200" algn="l"/>
                <a:tab pos="584835" algn="l"/>
                <a:tab pos="1388745" algn="l"/>
              </a:tabLst>
            </a:pPr>
            <a:r>
              <a:rPr sz="3800" dirty="0">
                <a:solidFill>
                  <a:srgbClr val="2F2F2F"/>
                </a:solidFill>
                <a:latin typeface="Arial"/>
                <a:cs typeface="Arial"/>
              </a:rPr>
              <a:t>A	er </a:t>
            </a:r>
            <a:r>
              <a:rPr sz="3800" spc="-5" dirty="0">
                <a:solidFill>
                  <a:srgbClr val="2F2F2F"/>
                </a:solidFill>
                <a:latin typeface="Arial"/>
                <a:cs typeface="Arial"/>
              </a:rPr>
              <a:t>the </a:t>
            </a:r>
            <a:r>
              <a:rPr sz="3800" dirty="0">
                <a:solidFill>
                  <a:srgbClr val="2F2F2F"/>
                </a:solidFill>
                <a:latin typeface="Arial"/>
                <a:cs typeface="Arial"/>
              </a:rPr>
              <a:t>Franks are  arrested, she stows the  </a:t>
            </a:r>
            <a:r>
              <a:rPr sz="3800" spc="-5" dirty="0">
                <a:solidFill>
                  <a:srgbClr val="2F2F2F"/>
                </a:solidFill>
                <a:latin typeface="Arial"/>
                <a:cs typeface="Arial"/>
              </a:rPr>
              <a:t>diary away </a:t>
            </a:r>
            <a:r>
              <a:rPr sz="3800" spc="-10" dirty="0">
                <a:solidFill>
                  <a:srgbClr val="2F2F2F"/>
                </a:solidFill>
                <a:latin typeface="Arial"/>
                <a:cs typeface="Arial"/>
              </a:rPr>
              <a:t>in </a:t>
            </a:r>
            <a:r>
              <a:rPr sz="3800" dirty="0">
                <a:solidFill>
                  <a:srgbClr val="2F2F2F"/>
                </a:solidFill>
                <a:latin typeface="Arial"/>
                <a:cs typeface="Arial"/>
              </a:rPr>
              <a:t>a desk  drawer and </a:t>
            </a:r>
            <a:r>
              <a:rPr sz="3800" spc="-5" dirty="0">
                <a:solidFill>
                  <a:srgbClr val="2F2F2F"/>
                </a:solidFill>
                <a:latin typeface="Arial"/>
                <a:cs typeface="Arial"/>
              </a:rPr>
              <a:t>keeps </a:t>
            </a:r>
            <a:r>
              <a:rPr sz="3800" dirty="0">
                <a:solidFill>
                  <a:srgbClr val="2F2F2F"/>
                </a:solidFill>
                <a:latin typeface="Arial"/>
                <a:cs typeface="Arial"/>
              </a:rPr>
              <a:t>it</a:t>
            </a:r>
            <a:r>
              <a:rPr sz="3800" spc="-85" dirty="0">
                <a:solidFill>
                  <a:srgbClr val="2F2F2F"/>
                </a:solidFill>
                <a:latin typeface="Arial"/>
                <a:cs typeface="Arial"/>
              </a:rPr>
              <a:t> </a:t>
            </a:r>
            <a:r>
              <a:rPr sz="3800" spc="-5" dirty="0">
                <a:solidFill>
                  <a:srgbClr val="2F2F2F"/>
                </a:solidFill>
                <a:latin typeface="Arial"/>
                <a:cs typeface="Arial"/>
              </a:rPr>
              <a:t>there,  unread, until </a:t>
            </a:r>
            <a:r>
              <a:rPr sz="3800" spc="595" dirty="0">
                <a:solidFill>
                  <a:srgbClr val="2F2F2F"/>
                </a:solidFill>
                <a:latin typeface="Arial"/>
                <a:cs typeface="Arial"/>
              </a:rPr>
              <a:t>OŠo’s  </a:t>
            </a:r>
            <a:r>
              <a:rPr sz="3800" dirty="0">
                <a:solidFill>
                  <a:srgbClr val="2F2F2F"/>
                </a:solidFill>
                <a:latin typeface="Arial"/>
                <a:cs typeface="Arial"/>
              </a:rPr>
              <a:t>return in </a:t>
            </a:r>
            <a:r>
              <a:rPr sz="3800" spc="-5" dirty="0">
                <a:solidFill>
                  <a:srgbClr val="2F2F2F"/>
                </a:solidFill>
                <a:latin typeface="Arial"/>
                <a:cs typeface="Arial"/>
              </a:rPr>
              <a:t>1945. </a:t>
            </a:r>
            <a:r>
              <a:rPr sz="3800" dirty="0">
                <a:solidFill>
                  <a:srgbClr val="2F2F2F"/>
                </a:solidFill>
                <a:latin typeface="Arial"/>
                <a:cs typeface="Arial"/>
              </a:rPr>
              <a:t>She died  in </a:t>
            </a:r>
            <a:r>
              <a:rPr sz="3800" spc="-5" dirty="0">
                <a:solidFill>
                  <a:srgbClr val="2F2F2F"/>
                </a:solidFill>
                <a:latin typeface="Arial"/>
                <a:cs typeface="Arial"/>
              </a:rPr>
              <a:t>2010 </a:t>
            </a:r>
            <a:r>
              <a:rPr sz="3800" spc="-10" dirty="0">
                <a:solidFill>
                  <a:srgbClr val="2F2F2F"/>
                </a:solidFill>
                <a:latin typeface="Arial"/>
                <a:cs typeface="Arial"/>
              </a:rPr>
              <a:t>at </a:t>
            </a:r>
            <a:r>
              <a:rPr sz="3800" dirty="0">
                <a:solidFill>
                  <a:srgbClr val="2F2F2F"/>
                </a:solidFill>
                <a:latin typeface="Arial"/>
                <a:cs typeface="Arial"/>
              </a:rPr>
              <a:t>the age </a:t>
            </a:r>
            <a:r>
              <a:rPr sz="3800" spc="-10" dirty="0">
                <a:solidFill>
                  <a:srgbClr val="2F2F2F"/>
                </a:solidFill>
                <a:latin typeface="Arial"/>
                <a:cs typeface="Arial"/>
              </a:rPr>
              <a:t>of</a:t>
            </a:r>
            <a:r>
              <a:rPr sz="3800" spc="-95" dirty="0">
                <a:solidFill>
                  <a:srgbClr val="2F2F2F"/>
                </a:solidFill>
                <a:latin typeface="Arial"/>
                <a:cs typeface="Arial"/>
              </a:rPr>
              <a:t> </a:t>
            </a:r>
            <a:r>
              <a:rPr sz="3800" dirty="0">
                <a:solidFill>
                  <a:srgbClr val="2F2F2F"/>
                </a:solidFill>
                <a:latin typeface="Arial"/>
                <a:cs typeface="Arial"/>
              </a:rPr>
              <a:t>100.</a:t>
            </a:r>
            <a:endParaRPr sz="3800">
              <a:latin typeface="Arial"/>
              <a:cs typeface="Arial"/>
            </a:endParaRPr>
          </a:p>
        </p:txBody>
      </p:sp>
      <p:sp>
        <p:nvSpPr>
          <p:cNvPr id="4" name="object 4"/>
          <p:cNvSpPr/>
          <p:nvPr/>
        </p:nvSpPr>
        <p:spPr>
          <a:xfrm>
            <a:off x="0" y="0"/>
            <a:ext cx="5858256" cy="5509260"/>
          </a:xfrm>
          <a:prstGeom prst="rect">
            <a:avLst/>
          </a:prstGeom>
          <a:blipFill>
            <a:blip r:embed="rId3" cstate="print"/>
            <a:stretch>
              <a:fillRect/>
            </a:stretch>
          </a:blipFill>
        </p:spPr>
        <p:txBody>
          <a:bodyPr wrap="square" lIns="0" tIns="0" rIns="0" bIns="0" rtlCol="0"/>
          <a:lstStyle/>
          <a:p>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545582" y="0"/>
            <a:ext cx="6216650" cy="6624955"/>
          </a:xfrm>
          <a:prstGeom prst="rect">
            <a:avLst/>
          </a:prstGeom>
        </p:spPr>
        <p:txBody>
          <a:bodyPr vert="horz" wrap="square" lIns="0" tIns="13335" rIns="0" bIns="0" rtlCol="0">
            <a:spAutoFit/>
          </a:bodyPr>
          <a:lstStyle/>
          <a:p>
            <a:pPr marL="584200" marR="139065" indent="-571500" algn="just">
              <a:lnSpc>
                <a:spcPct val="130000"/>
              </a:lnSpc>
              <a:spcBef>
                <a:spcPts val="105"/>
              </a:spcBef>
              <a:buFont typeface="Arial"/>
              <a:buChar char="•"/>
              <a:tabLst>
                <a:tab pos="584200" algn="l"/>
              </a:tabLst>
            </a:pPr>
            <a:r>
              <a:rPr sz="3700" b="1" spc="-5" dirty="0">
                <a:latin typeface="Arial"/>
                <a:cs typeface="Arial"/>
              </a:rPr>
              <a:t>Peter Schiff </a:t>
            </a:r>
            <a:r>
              <a:rPr sz="3700" spc="-5" dirty="0">
                <a:latin typeface="Arial"/>
                <a:cs typeface="Arial"/>
              </a:rPr>
              <a:t>- The love of  </a:t>
            </a:r>
            <a:r>
              <a:rPr sz="3700" spc="470" dirty="0">
                <a:latin typeface="Arial"/>
                <a:cs typeface="Arial"/>
              </a:rPr>
              <a:t>Anne’s </a:t>
            </a:r>
            <a:r>
              <a:rPr sz="3700" spc="-5" dirty="0">
                <a:latin typeface="Arial"/>
                <a:cs typeface="Arial"/>
              </a:rPr>
              <a:t>life </a:t>
            </a:r>
            <a:r>
              <a:rPr sz="3700" dirty="0">
                <a:latin typeface="Arial"/>
                <a:cs typeface="Arial"/>
              </a:rPr>
              <a:t>from </a:t>
            </a:r>
            <a:r>
              <a:rPr sz="3700" spc="-5" dirty="0">
                <a:latin typeface="Arial"/>
                <a:cs typeface="Arial"/>
              </a:rPr>
              <a:t>the</a:t>
            </a:r>
            <a:r>
              <a:rPr sz="3700" spc="-459" dirty="0">
                <a:latin typeface="Arial"/>
                <a:cs typeface="Arial"/>
              </a:rPr>
              <a:t> </a:t>
            </a:r>
            <a:r>
              <a:rPr sz="3700" spc="-5" dirty="0">
                <a:latin typeface="Arial"/>
                <a:cs typeface="Arial"/>
              </a:rPr>
              <a:t>sixth  grade.</a:t>
            </a:r>
            <a:endParaRPr sz="3700">
              <a:latin typeface="Arial"/>
              <a:cs typeface="Arial"/>
            </a:endParaRPr>
          </a:p>
          <a:p>
            <a:pPr marL="584200" marR="539750" indent="-571500">
              <a:lnSpc>
                <a:spcPct val="130000"/>
              </a:lnSpc>
              <a:buChar char="•"/>
              <a:tabLst>
                <a:tab pos="583565" algn="l"/>
                <a:tab pos="584200" algn="l"/>
              </a:tabLst>
            </a:pPr>
            <a:r>
              <a:rPr sz="3700" spc="-5" dirty="0">
                <a:latin typeface="Arial"/>
                <a:cs typeface="Arial"/>
              </a:rPr>
              <a:t>Peter </a:t>
            </a:r>
            <a:r>
              <a:rPr sz="3700" spc="-20" dirty="0">
                <a:latin typeface="Arial"/>
                <a:cs typeface="Arial"/>
              </a:rPr>
              <a:t>Schiff </a:t>
            </a:r>
            <a:r>
              <a:rPr sz="3700" spc="-5" dirty="0">
                <a:latin typeface="Arial"/>
                <a:cs typeface="Arial"/>
              </a:rPr>
              <a:t>is a boy one  year older than</a:t>
            </a:r>
            <a:r>
              <a:rPr sz="3700" spc="-140" dirty="0">
                <a:latin typeface="Arial"/>
                <a:cs typeface="Arial"/>
              </a:rPr>
              <a:t> </a:t>
            </a:r>
            <a:r>
              <a:rPr sz="3700" spc="-5" dirty="0">
                <a:latin typeface="Arial"/>
                <a:cs typeface="Arial"/>
              </a:rPr>
              <a:t>Anne.</a:t>
            </a:r>
            <a:endParaRPr sz="3700">
              <a:latin typeface="Arial"/>
              <a:cs typeface="Arial"/>
            </a:endParaRPr>
          </a:p>
          <a:p>
            <a:pPr marL="584200" marR="5080" indent="-571500">
              <a:lnSpc>
                <a:spcPct val="130000"/>
              </a:lnSpc>
              <a:spcBef>
                <a:spcPts val="5"/>
              </a:spcBef>
              <a:buChar char="•"/>
              <a:tabLst>
                <a:tab pos="583565" algn="l"/>
                <a:tab pos="584200" algn="l"/>
              </a:tabLst>
            </a:pPr>
            <a:r>
              <a:rPr sz="3700" spc="-10" dirty="0">
                <a:latin typeface="Arial"/>
                <a:cs typeface="Arial"/>
              </a:rPr>
              <a:t>She </a:t>
            </a:r>
            <a:r>
              <a:rPr sz="3700" spc="-5" dirty="0">
                <a:latin typeface="Arial"/>
                <a:cs typeface="Arial"/>
              </a:rPr>
              <a:t>has dreams </a:t>
            </a:r>
            <a:r>
              <a:rPr sz="3700" spc="-10" dirty="0">
                <a:latin typeface="Arial"/>
                <a:cs typeface="Arial"/>
              </a:rPr>
              <a:t>about </a:t>
            </a:r>
            <a:r>
              <a:rPr sz="3700" spc="-5" dirty="0">
                <a:latin typeface="Arial"/>
                <a:cs typeface="Arial"/>
              </a:rPr>
              <a:t>him  </a:t>
            </a:r>
            <a:r>
              <a:rPr sz="3700" spc="-10" dirty="0">
                <a:latin typeface="Arial"/>
                <a:cs typeface="Arial"/>
              </a:rPr>
              <a:t>while </a:t>
            </a:r>
            <a:r>
              <a:rPr sz="3700" spc="-5" dirty="0">
                <a:latin typeface="Arial"/>
                <a:cs typeface="Arial"/>
              </a:rPr>
              <a:t>in </a:t>
            </a:r>
            <a:r>
              <a:rPr sz="3700" dirty="0">
                <a:latin typeface="Arial"/>
                <a:cs typeface="Arial"/>
              </a:rPr>
              <a:t>the </a:t>
            </a:r>
            <a:r>
              <a:rPr sz="3700" spc="-5" dirty="0">
                <a:latin typeface="Arial"/>
                <a:cs typeface="Arial"/>
              </a:rPr>
              <a:t>annex. Peter  </a:t>
            </a:r>
            <a:r>
              <a:rPr sz="3700" spc="-20" dirty="0">
                <a:latin typeface="Arial"/>
                <a:cs typeface="Arial"/>
              </a:rPr>
              <a:t>Schiff </a:t>
            </a:r>
            <a:r>
              <a:rPr sz="3700" spc="-5" dirty="0">
                <a:latin typeface="Arial"/>
                <a:cs typeface="Arial"/>
              </a:rPr>
              <a:t>is also referred to as  Peter</a:t>
            </a:r>
            <a:r>
              <a:rPr sz="3700" spc="5" dirty="0">
                <a:latin typeface="Arial"/>
                <a:cs typeface="Arial"/>
              </a:rPr>
              <a:t> </a:t>
            </a:r>
            <a:r>
              <a:rPr sz="3700" spc="-15" dirty="0">
                <a:latin typeface="Arial"/>
                <a:cs typeface="Arial"/>
              </a:rPr>
              <a:t>Wesse.</a:t>
            </a:r>
            <a:endParaRPr sz="3700">
              <a:latin typeface="Arial"/>
              <a:cs typeface="Arial"/>
            </a:endParaRPr>
          </a:p>
        </p:txBody>
      </p:sp>
      <p:sp>
        <p:nvSpPr>
          <p:cNvPr id="3" name="object 3"/>
          <p:cNvSpPr/>
          <p:nvPr/>
        </p:nvSpPr>
        <p:spPr>
          <a:xfrm>
            <a:off x="0" y="0"/>
            <a:ext cx="5436108" cy="6018276"/>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507863" y="0"/>
            <a:ext cx="6329680" cy="6367145"/>
          </a:xfrm>
          <a:prstGeom prst="rect">
            <a:avLst/>
          </a:prstGeom>
        </p:spPr>
        <p:txBody>
          <a:bodyPr vert="horz" wrap="square" lIns="0" tIns="13335" rIns="0" bIns="0" rtlCol="0">
            <a:spAutoFit/>
          </a:bodyPr>
          <a:lstStyle/>
          <a:p>
            <a:pPr marL="698500" marR="5080" indent="-685800">
              <a:lnSpc>
                <a:spcPct val="130000"/>
              </a:lnSpc>
              <a:spcBef>
                <a:spcPts val="105"/>
              </a:spcBef>
              <a:buFont typeface="Arial"/>
              <a:buChar char="•"/>
              <a:tabLst>
                <a:tab pos="697865" algn="l"/>
                <a:tab pos="698500" algn="l"/>
                <a:tab pos="5494655" algn="l"/>
              </a:tabLst>
            </a:pPr>
            <a:r>
              <a:rPr sz="4000" b="1" spc="-5" dirty="0">
                <a:latin typeface="Arial"/>
                <a:cs typeface="Arial"/>
              </a:rPr>
              <a:t>Hello</a:t>
            </a:r>
            <a:r>
              <a:rPr sz="4000" b="1" spc="10" dirty="0">
                <a:latin typeface="Arial"/>
                <a:cs typeface="Arial"/>
              </a:rPr>
              <a:t> </a:t>
            </a:r>
            <a:r>
              <a:rPr sz="4000" b="1" spc="-5" dirty="0">
                <a:latin typeface="Arial"/>
                <a:cs typeface="Arial"/>
              </a:rPr>
              <a:t>Silberberg</a:t>
            </a:r>
            <a:r>
              <a:rPr sz="4000" b="1" spc="30" dirty="0">
                <a:latin typeface="Arial"/>
                <a:cs typeface="Arial"/>
              </a:rPr>
              <a:t> </a:t>
            </a:r>
            <a:r>
              <a:rPr sz="4000" spc="-5" dirty="0">
                <a:latin typeface="Arial"/>
                <a:cs typeface="Arial"/>
              </a:rPr>
              <a:t>-	A  boy with whom Anne</a:t>
            </a:r>
            <a:r>
              <a:rPr sz="4000" spc="-245" dirty="0">
                <a:latin typeface="Arial"/>
                <a:cs typeface="Arial"/>
              </a:rPr>
              <a:t> </a:t>
            </a:r>
            <a:r>
              <a:rPr sz="4000" spc="-5" dirty="0">
                <a:latin typeface="Arial"/>
                <a:cs typeface="Arial"/>
              </a:rPr>
              <a:t>has  an innocent, though  romantic relationship  before she goes into  hiding.</a:t>
            </a:r>
            <a:endParaRPr sz="4000">
              <a:latin typeface="Arial"/>
              <a:cs typeface="Arial"/>
            </a:endParaRPr>
          </a:p>
          <a:p>
            <a:pPr marL="698500" marR="256540" indent="-685800">
              <a:lnSpc>
                <a:spcPts val="6240"/>
              </a:lnSpc>
              <a:spcBef>
                <a:spcPts val="445"/>
              </a:spcBef>
              <a:buClr>
                <a:srgbClr val="5F5F5F"/>
              </a:buClr>
              <a:buFont typeface="Arial"/>
              <a:buChar char="•"/>
              <a:tabLst>
                <a:tab pos="840105" algn="l"/>
                <a:tab pos="840740" algn="l"/>
              </a:tabLst>
            </a:pPr>
            <a:r>
              <a:rPr dirty="0"/>
              <a:t>	</a:t>
            </a:r>
            <a:r>
              <a:rPr sz="4000" spc="-5" dirty="0">
                <a:latin typeface="Arial"/>
                <a:cs typeface="Arial"/>
              </a:rPr>
              <a:t>Hello is also referred</a:t>
            </a:r>
            <a:r>
              <a:rPr sz="4000" spc="30" dirty="0">
                <a:latin typeface="Arial"/>
                <a:cs typeface="Arial"/>
              </a:rPr>
              <a:t> </a:t>
            </a:r>
            <a:r>
              <a:rPr sz="4000" spc="-5" dirty="0">
                <a:latin typeface="Arial"/>
                <a:cs typeface="Arial"/>
              </a:rPr>
              <a:t>to  as Harry</a:t>
            </a:r>
            <a:r>
              <a:rPr sz="4000" spc="5" dirty="0">
                <a:latin typeface="Arial"/>
                <a:cs typeface="Arial"/>
              </a:rPr>
              <a:t> </a:t>
            </a:r>
            <a:r>
              <a:rPr sz="4000" spc="-5" dirty="0">
                <a:latin typeface="Arial"/>
                <a:cs typeface="Arial"/>
              </a:rPr>
              <a:t>Goldberg.</a:t>
            </a:r>
            <a:endParaRPr sz="4000">
              <a:latin typeface="Arial"/>
              <a:cs typeface="Arial"/>
            </a:endParaRPr>
          </a:p>
        </p:txBody>
      </p:sp>
      <p:sp>
        <p:nvSpPr>
          <p:cNvPr id="3" name="object 3"/>
          <p:cNvSpPr/>
          <p:nvPr/>
        </p:nvSpPr>
        <p:spPr>
          <a:xfrm>
            <a:off x="0" y="0"/>
            <a:ext cx="5426964" cy="6298692"/>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09600" y="762000"/>
            <a:ext cx="10968355" cy="4979670"/>
          </a:xfrm>
          <a:prstGeom prst="rect">
            <a:avLst/>
          </a:prstGeom>
        </p:spPr>
        <p:txBody>
          <a:bodyPr vert="horz" wrap="square" lIns="0" tIns="12700" rIns="0" bIns="0" rtlCol="0">
            <a:spAutoFit/>
          </a:bodyPr>
          <a:lstStyle/>
          <a:p>
            <a:pPr marL="355600" marR="796290" indent="-342900">
              <a:lnSpc>
                <a:spcPct val="130000"/>
              </a:lnSpc>
              <a:spcBef>
                <a:spcPts val="100"/>
              </a:spcBef>
              <a:buChar char="•"/>
              <a:tabLst>
                <a:tab pos="354965" algn="l"/>
                <a:tab pos="355600" algn="l"/>
              </a:tabLst>
            </a:pPr>
            <a:r>
              <a:rPr sz="2400" spc="-5" dirty="0">
                <a:latin typeface="Arial"/>
                <a:cs typeface="Arial"/>
              </a:rPr>
              <a:t>The book begins on </a:t>
            </a:r>
            <a:r>
              <a:rPr sz="2400" dirty="0">
                <a:latin typeface="Arial"/>
                <a:cs typeface="Arial"/>
              </a:rPr>
              <a:t>Anne's </a:t>
            </a:r>
            <a:r>
              <a:rPr sz="2400" spc="-5" dirty="0">
                <a:latin typeface="Arial"/>
                <a:cs typeface="Arial"/>
              </a:rPr>
              <a:t>thirteenth </a:t>
            </a:r>
            <a:r>
              <a:rPr sz="2400" spc="-25" dirty="0">
                <a:latin typeface="Arial"/>
                <a:cs typeface="Arial"/>
              </a:rPr>
              <a:t>birthday, </a:t>
            </a:r>
            <a:r>
              <a:rPr sz="2400" spc="-5" dirty="0">
                <a:latin typeface="Arial"/>
                <a:cs typeface="Arial"/>
              </a:rPr>
              <a:t>June 12, 1942. She  receives as a present from her parents a </a:t>
            </a:r>
            <a:r>
              <a:rPr sz="2400" spc="-35" dirty="0">
                <a:latin typeface="Arial"/>
                <a:cs typeface="Arial"/>
              </a:rPr>
              <a:t>diary, </a:t>
            </a:r>
            <a:r>
              <a:rPr sz="2400" spc="-5" dirty="0">
                <a:latin typeface="Arial"/>
                <a:cs typeface="Arial"/>
              </a:rPr>
              <a:t>among </a:t>
            </a:r>
            <a:r>
              <a:rPr sz="2400" dirty="0">
                <a:latin typeface="Arial"/>
                <a:cs typeface="Arial"/>
              </a:rPr>
              <a:t>other</a:t>
            </a:r>
            <a:r>
              <a:rPr sz="2400" spc="215" dirty="0">
                <a:latin typeface="Arial"/>
                <a:cs typeface="Arial"/>
              </a:rPr>
              <a:t> </a:t>
            </a:r>
            <a:r>
              <a:rPr sz="2400" spc="-5" dirty="0">
                <a:latin typeface="Arial"/>
                <a:cs typeface="Arial"/>
              </a:rPr>
              <a:t>presents.</a:t>
            </a:r>
            <a:endParaRPr sz="2400">
              <a:latin typeface="Arial"/>
              <a:cs typeface="Arial"/>
            </a:endParaRPr>
          </a:p>
          <a:p>
            <a:pPr marL="355600" marR="825500" indent="-342900">
              <a:lnSpc>
                <a:spcPct val="130000"/>
              </a:lnSpc>
              <a:buChar char="•"/>
              <a:tabLst>
                <a:tab pos="354965" algn="l"/>
                <a:tab pos="355600" algn="l"/>
              </a:tabLst>
            </a:pPr>
            <a:r>
              <a:rPr sz="2400" spc="-5" dirty="0">
                <a:latin typeface="Arial"/>
                <a:cs typeface="Arial"/>
              </a:rPr>
              <a:t>She thinks about it for several days and decides to write letters as her  diary entries, she addresses </a:t>
            </a:r>
            <a:r>
              <a:rPr sz="2400" dirty="0">
                <a:latin typeface="Arial"/>
                <a:cs typeface="Arial"/>
              </a:rPr>
              <a:t>each </a:t>
            </a:r>
            <a:r>
              <a:rPr sz="2400" spc="-5" dirty="0">
                <a:latin typeface="Arial"/>
                <a:cs typeface="Arial"/>
              </a:rPr>
              <a:t>letter to</a:t>
            </a:r>
            <a:r>
              <a:rPr sz="2400" spc="55" dirty="0">
                <a:latin typeface="Arial"/>
                <a:cs typeface="Arial"/>
              </a:rPr>
              <a:t> </a:t>
            </a:r>
            <a:r>
              <a:rPr sz="2400" spc="-35" dirty="0">
                <a:latin typeface="Arial"/>
                <a:cs typeface="Arial"/>
              </a:rPr>
              <a:t>Kitty.</a:t>
            </a:r>
            <a:endParaRPr sz="2400">
              <a:latin typeface="Arial"/>
              <a:cs typeface="Arial"/>
            </a:endParaRPr>
          </a:p>
          <a:p>
            <a:pPr marL="355600" marR="1254125" indent="-342900">
              <a:lnSpc>
                <a:spcPct val="130000"/>
              </a:lnSpc>
              <a:buChar char="•"/>
              <a:tabLst>
                <a:tab pos="354965" algn="l"/>
                <a:tab pos="355600" algn="l"/>
              </a:tabLst>
            </a:pPr>
            <a:r>
              <a:rPr sz="2400" spc="-5" dirty="0">
                <a:latin typeface="Arial"/>
                <a:cs typeface="Arial"/>
              </a:rPr>
              <a:t>Kitty is a fabricated friend, someone in which Anne can expose her  deepest feelings</a:t>
            </a:r>
            <a:r>
              <a:rPr sz="2400" spc="-20" dirty="0">
                <a:latin typeface="Arial"/>
                <a:cs typeface="Arial"/>
              </a:rPr>
              <a:t> </a:t>
            </a:r>
            <a:r>
              <a:rPr sz="2400" spc="-5" dirty="0">
                <a:latin typeface="Arial"/>
                <a:cs typeface="Arial"/>
              </a:rPr>
              <a:t>to.</a:t>
            </a:r>
            <a:endParaRPr sz="2400">
              <a:latin typeface="Arial"/>
              <a:cs typeface="Arial"/>
            </a:endParaRPr>
          </a:p>
          <a:p>
            <a:pPr marL="355600" marR="113664" indent="-342900">
              <a:lnSpc>
                <a:spcPct val="130000"/>
              </a:lnSpc>
              <a:buChar char="•"/>
              <a:tabLst>
                <a:tab pos="354965" algn="l"/>
                <a:tab pos="355600" algn="l"/>
              </a:tabLst>
            </a:pPr>
            <a:r>
              <a:rPr sz="2400" spc="-5" dirty="0">
                <a:latin typeface="Arial"/>
                <a:cs typeface="Arial"/>
              </a:rPr>
              <a:t>Anne's family has emigrated to Holland from Germany for two reasons, the  first is </a:t>
            </a:r>
            <a:r>
              <a:rPr sz="2400" spc="-50" dirty="0">
                <a:latin typeface="Arial"/>
                <a:cs typeface="Arial"/>
              </a:rPr>
              <a:t>Mr. </a:t>
            </a:r>
            <a:r>
              <a:rPr sz="2400" spc="-5" dirty="0">
                <a:latin typeface="Arial"/>
                <a:cs typeface="Arial"/>
              </a:rPr>
              <a:t>Frank has taken a job there </a:t>
            </a:r>
            <a:r>
              <a:rPr sz="2400" dirty="0">
                <a:latin typeface="Arial"/>
                <a:cs typeface="Arial"/>
              </a:rPr>
              <a:t>and </a:t>
            </a:r>
            <a:r>
              <a:rPr sz="2400" spc="-5" dirty="0">
                <a:latin typeface="Arial"/>
                <a:cs typeface="Arial"/>
              </a:rPr>
              <a:t>the second is to move away  from the Nazi</a:t>
            </a:r>
            <a:r>
              <a:rPr sz="2400" spc="25" dirty="0">
                <a:latin typeface="Arial"/>
                <a:cs typeface="Arial"/>
              </a:rPr>
              <a:t> </a:t>
            </a:r>
            <a:r>
              <a:rPr sz="2400" spc="-35" dirty="0">
                <a:latin typeface="Arial"/>
                <a:cs typeface="Arial"/>
              </a:rPr>
              <a:t>Party.</a:t>
            </a:r>
            <a:endParaRPr sz="2400">
              <a:latin typeface="Arial"/>
              <a:cs typeface="Arial"/>
            </a:endParaRPr>
          </a:p>
          <a:p>
            <a:pPr marL="355600" indent="-342900">
              <a:lnSpc>
                <a:spcPct val="100000"/>
              </a:lnSpc>
              <a:spcBef>
                <a:spcPts val="900"/>
              </a:spcBef>
              <a:buChar char="•"/>
              <a:tabLst>
                <a:tab pos="354965" algn="l"/>
                <a:tab pos="355600" algn="l"/>
              </a:tabLst>
            </a:pPr>
            <a:r>
              <a:rPr sz="2400" spc="-5" dirty="0">
                <a:latin typeface="Arial"/>
                <a:cs typeface="Arial"/>
              </a:rPr>
              <a:t>The Nazis are </a:t>
            </a:r>
            <a:r>
              <a:rPr sz="2400" dirty="0">
                <a:latin typeface="Arial"/>
                <a:cs typeface="Arial"/>
              </a:rPr>
              <a:t>making </a:t>
            </a:r>
            <a:r>
              <a:rPr sz="2400" spc="-5" dirty="0">
                <a:latin typeface="Arial"/>
                <a:cs typeface="Arial"/>
              </a:rPr>
              <a:t>life very restrictive </a:t>
            </a:r>
            <a:r>
              <a:rPr sz="2400" dirty="0">
                <a:latin typeface="Arial"/>
                <a:cs typeface="Arial"/>
              </a:rPr>
              <a:t>for </a:t>
            </a:r>
            <a:r>
              <a:rPr sz="2400" spc="-5" dirty="0">
                <a:latin typeface="Arial"/>
                <a:cs typeface="Arial"/>
              </a:rPr>
              <a:t>the Jewish people </a:t>
            </a:r>
            <a:r>
              <a:rPr sz="2400" spc="-10" dirty="0">
                <a:latin typeface="Arial"/>
                <a:cs typeface="Arial"/>
              </a:rPr>
              <a:t>in</a:t>
            </a:r>
            <a:r>
              <a:rPr sz="2400" spc="190" dirty="0">
                <a:latin typeface="Arial"/>
                <a:cs typeface="Arial"/>
              </a:rPr>
              <a:t> </a:t>
            </a:r>
            <a:r>
              <a:rPr sz="2400" spc="-25" dirty="0">
                <a:latin typeface="Arial"/>
                <a:cs typeface="Arial"/>
              </a:rPr>
              <a:t>Germany.</a:t>
            </a:r>
            <a:endParaRPr sz="2400">
              <a:latin typeface="Arial"/>
              <a:cs typeface="Arial"/>
            </a:endParaRPr>
          </a:p>
        </p:txBody>
      </p:sp>
      <p:sp>
        <p:nvSpPr>
          <p:cNvPr id="3" name="object 3"/>
          <p:cNvSpPr txBox="1">
            <a:spLocks noGrp="1"/>
          </p:cNvSpPr>
          <p:nvPr>
            <p:ph type="title"/>
          </p:nvPr>
        </p:nvSpPr>
        <p:spPr>
          <a:xfrm>
            <a:off x="152400" y="152400"/>
            <a:ext cx="3109950" cy="566181"/>
          </a:xfrm>
          <a:prstGeom prst="rect">
            <a:avLst/>
          </a:prstGeom>
        </p:spPr>
        <p:txBody>
          <a:bodyPr vert="horz" wrap="square" lIns="0" tIns="12065" rIns="0" bIns="0" rtlCol="0">
            <a:spAutoFit/>
          </a:bodyPr>
          <a:lstStyle/>
          <a:p>
            <a:pPr marL="12700">
              <a:lnSpc>
                <a:spcPct val="100000"/>
              </a:lnSpc>
              <a:spcBef>
                <a:spcPts val="95"/>
              </a:spcBef>
            </a:pPr>
            <a:r>
              <a:rPr sz="3600" b="1" spc="-5" dirty="0">
                <a:solidFill>
                  <a:srgbClr val="C00000"/>
                </a:solidFill>
              </a:rPr>
              <a:t>Summary</a:t>
            </a:r>
            <a:endParaRPr sz="3600" b="1">
              <a:solidFill>
                <a:srgbClr val="C0000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914400"/>
            <a:ext cx="11582400" cy="5034712"/>
          </a:xfrm>
          <a:prstGeom prst="rect">
            <a:avLst/>
          </a:prstGeom>
        </p:spPr>
        <p:txBody>
          <a:bodyPr wrap="square">
            <a:spAutoFit/>
          </a:bodyPr>
          <a:lstStyle/>
          <a:p>
            <a:pPr marL="355600" indent="-342900">
              <a:lnSpc>
                <a:spcPct val="100000"/>
              </a:lnSpc>
              <a:spcBef>
                <a:spcPts val="750"/>
              </a:spcBef>
              <a:buChar char="•"/>
              <a:tabLst>
                <a:tab pos="354965" algn="l"/>
                <a:tab pos="355600" algn="l"/>
              </a:tabLst>
            </a:pPr>
            <a:r>
              <a:rPr lang="en-US" sz="2100" spc="-5" dirty="0">
                <a:latin typeface="Arial"/>
                <a:cs typeface="Arial"/>
              </a:rPr>
              <a:t>Even </a:t>
            </a:r>
            <a:r>
              <a:rPr lang="en-US" sz="2100" spc="-10" dirty="0">
                <a:latin typeface="Arial"/>
                <a:cs typeface="Arial"/>
              </a:rPr>
              <a:t>though </a:t>
            </a:r>
            <a:r>
              <a:rPr lang="en-US" sz="2100" spc="-5" dirty="0">
                <a:latin typeface="Arial"/>
                <a:cs typeface="Arial"/>
              </a:rPr>
              <a:t>they have left </a:t>
            </a:r>
            <a:r>
              <a:rPr lang="en-US" sz="2100" spc="-25" dirty="0">
                <a:latin typeface="Arial"/>
                <a:cs typeface="Arial"/>
              </a:rPr>
              <a:t>Germany, </a:t>
            </a:r>
            <a:r>
              <a:rPr lang="en-US" sz="2100" dirty="0">
                <a:latin typeface="Arial"/>
                <a:cs typeface="Arial"/>
              </a:rPr>
              <a:t>the </a:t>
            </a:r>
            <a:r>
              <a:rPr lang="en-US" sz="2100" spc="-10" dirty="0">
                <a:latin typeface="Arial"/>
                <a:cs typeface="Arial"/>
              </a:rPr>
              <a:t>Jewish </a:t>
            </a:r>
            <a:r>
              <a:rPr lang="en-US" sz="2100" spc="-5" dirty="0">
                <a:latin typeface="Arial"/>
                <a:cs typeface="Arial"/>
              </a:rPr>
              <a:t>restrictions </a:t>
            </a:r>
            <a:r>
              <a:rPr lang="en-US" sz="2100" dirty="0">
                <a:latin typeface="Arial"/>
                <a:cs typeface="Arial"/>
              </a:rPr>
              <a:t>of the </a:t>
            </a:r>
            <a:r>
              <a:rPr lang="en-US" sz="2100" spc="-5" dirty="0">
                <a:latin typeface="Arial"/>
                <a:cs typeface="Arial"/>
              </a:rPr>
              <a:t>Nazi Party still exist </a:t>
            </a:r>
            <a:r>
              <a:rPr lang="en-US" sz="2100" dirty="0">
                <a:latin typeface="Arial"/>
                <a:cs typeface="Arial"/>
              </a:rPr>
              <a:t>in</a:t>
            </a:r>
            <a:r>
              <a:rPr lang="en-US" sz="2100" spc="210" dirty="0">
                <a:latin typeface="Arial"/>
                <a:cs typeface="Arial"/>
              </a:rPr>
              <a:t> </a:t>
            </a:r>
            <a:r>
              <a:rPr lang="en-US" sz="2100" spc="-10" dirty="0">
                <a:latin typeface="Arial"/>
                <a:cs typeface="Arial"/>
              </a:rPr>
              <a:t>Holland.</a:t>
            </a:r>
            <a:endParaRPr lang="en-US" sz="2100" dirty="0">
              <a:latin typeface="Arial"/>
              <a:cs typeface="Arial"/>
            </a:endParaRPr>
          </a:p>
          <a:p>
            <a:pPr marL="355600" marR="592455" indent="-342900">
              <a:lnSpc>
                <a:spcPct val="130000"/>
              </a:lnSpc>
              <a:spcBef>
                <a:spcPts val="5"/>
              </a:spcBef>
              <a:buChar char="•"/>
              <a:tabLst>
                <a:tab pos="354965" algn="l"/>
                <a:tab pos="355600" algn="l"/>
              </a:tabLst>
            </a:pPr>
            <a:r>
              <a:rPr lang="en-US" sz="2100" spc="-5" dirty="0">
                <a:latin typeface="Arial"/>
                <a:cs typeface="Arial"/>
              </a:rPr>
              <a:t>They all are required </a:t>
            </a:r>
            <a:r>
              <a:rPr lang="en-US" sz="2100" dirty="0">
                <a:latin typeface="Arial"/>
                <a:cs typeface="Arial"/>
              </a:rPr>
              <a:t>to </a:t>
            </a:r>
            <a:r>
              <a:rPr lang="en-US" sz="2100" spc="-15" dirty="0">
                <a:latin typeface="Arial"/>
                <a:cs typeface="Arial"/>
              </a:rPr>
              <a:t>wear </a:t>
            </a:r>
            <a:r>
              <a:rPr lang="en-US" sz="2100" spc="-5" dirty="0">
                <a:latin typeface="Arial"/>
                <a:cs typeface="Arial"/>
              </a:rPr>
              <a:t>a </a:t>
            </a:r>
            <a:r>
              <a:rPr lang="en-US" sz="2100" spc="-10" dirty="0">
                <a:latin typeface="Arial"/>
                <a:cs typeface="Arial"/>
              </a:rPr>
              <a:t>yellow </a:t>
            </a:r>
            <a:r>
              <a:rPr lang="en-US" sz="2100" dirty="0">
                <a:latin typeface="Arial"/>
                <a:cs typeface="Arial"/>
              </a:rPr>
              <a:t>star </a:t>
            </a:r>
            <a:r>
              <a:rPr lang="en-US" sz="2100" spc="-5" dirty="0">
                <a:latin typeface="Arial"/>
                <a:cs typeface="Arial"/>
              </a:rPr>
              <a:t>on their clothing, attend </a:t>
            </a:r>
            <a:r>
              <a:rPr lang="en-US" sz="2100" spc="-10" dirty="0">
                <a:latin typeface="Arial"/>
                <a:cs typeface="Arial"/>
              </a:rPr>
              <a:t>only Jewish </a:t>
            </a:r>
            <a:r>
              <a:rPr lang="en-US" sz="2100" spc="-5" dirty="0">
                <a:latin typeface="Arial"/>
                <a:cs typeface="Arial"/>
              </a:rPr>
              <a:t>schools, shop </a:t>
            </a:r>
            <a:r>
              <a:rPr lang="en-US" sz="2100" dirty="0">
                <a:latin typeface="Arial"/>
                <a:cs typeface="Arial"/>
              </a:rPr>
              <a:t>at </a:t>
            </a:r>
            <a:r>
              <a:rPr lang="en-US" sz="2100" spc="-10" dirty="0">
                <a:latin typeface="Arial"/>
                <a:cs typeface="Arial"/>
              </a:rPr>
              <a:t>Jewish  </a:t>
            </a:r>
            <a:r>
              <a:rPr lang="en-US" sz="2100" spc="-5" dirty="0">
                <a:latin typeface="Arial"/>
                <a:cs typeface="Arial"/>
              </a:rPr>
              <a:t>stores and other restrictions also</a:t>
            </a:r>
            <a:r>
              <a:rPr lang="en-US" sz="2100" spc="30" dirty="0">
                <a:latin typeface="Arial"/>
                <a:cs typeface="Arial"/>
              </a:rPr>
              <a:t> </a:t>
            </a:r>
            <a:r>
              <a:rPr lang="en-US" sz="2100" spc="-35" dirty="0">
                <a:latin typeface="Arial"/>
                <a:cs typeface="Arial"/>
              </a:rPr>
              <a:t>apply.</a:t>
            </a:r>
            <a:endParaRPr lang="en-US" sz="2100" dirty="0">
              <a:latin typeface="Arial"/>
              <a:cs typeface="Arial"/>
            </a:endParaRPr>
          </a:p>
          <a:p>
            <a:pPr marL="355600" indent="-342900">
              <a:lnSpc>
                <a:spcPct val="100000"/>
              </a:lnSpc>
              <a:spcBef>
                <a:spcPts val="645"/>
              </a:spcBef>
              <a:buChar char="•"/>
              <a:tabLst>
                <a:tab pos="354965" algn="l"/>
                <a:tab pos="355600" algn="l"/>
              </a:tabLst>
            </a:pPr>
            <a:r>
              <a:rPr lang="en-US" sz="2100" dirty="0">
                <a:latin typeface="Arial"/>
                <a:cs typeface="Arial"/>
              </a:rPr>
              <a:t>The </a:t>
            </a:r>
            <a:r>
              <a:rPr lang="en-US" sz="2100" spc="-5" dirty="0">
                <a:latin typeface="Arial"/>
                <a:cs typeface="Arial"/>
              </a:rPr>
              <a:t>full impact </a:t>
            </a:r>
            <a:r>
              <a:rPr lang="en-US" sz="2100" dirty="0">
                <a:latin typeface="Arial"/>
                <a:cs typeface="Arial"/>
              </a:rPr>
              <a:t>of the </a:t>
            </a:r>
            <a:r>
              <a:rPr lang="en-US" sz="2100" spc="-5" dirty="0">
                <a:latin typeface="Arial"/>
                <a:cs typeface="Arial"/>
              </a:rPr>
              <a:t>restrictions and horrors </a:t>
            </a:r>
            <a:r>
              <a:rPr lang="en-US" sz="2100" dirty="0">
                <a:latin typeface="Arial"/>
                <a:cs typeface="Arial"/>
              </a:rPr>
              <a:t>of the </a:t>
            </a:r>
            <a:r>
              <a:rPr lang="en-US" sz="2100" spc="-5" dirty="0">
                <a:latin typeface="Arial"/>
                <a:cs typeface="Arial"/>
              </a:rPr>
              <a:t>Nazi Party are </a:t>
            </a:r>
            <a:r>
              <a:rPr lang="en-US" sz="2100" dirty="0">
                <a:latin typeface="Arial"/>
                <a:cs typeface="Arial"/>
              </a:rPr>
              <a:t>felt </a:t>
            </a:r>
            <a:r>
              <a:rPr lang="en-US" sz="2100" spc="-5" dirty="0">
                <a:latin typeface="Arial"/>
                <a:cs typeface="Arial"/>
              </a:rPr>
              <a:t>by </a:t>
            </a:r>
            <a:r>
              <a:rPr lang="en-US" sz="2100" dirty="0">
                <a:latin typeface="Arial"/>
                <a:cs typeface="Arial"/>
              </a:rPr>
              <a:t>the </a:t>
            </a:r>
            <a:r>
              <a:rPr lang="en-US" sz="2100" spc="-5" dirty="0">
                <a:latin typeface="Arial"/>
                <a:cs typeface="Arial"/>
              </a:rPr>
              <a:t>family on </a:t>
            </a:r>
            <a:r>
              <a:rPr lang="en-US" sz="2100" dirty="0">
                <a:latin typeface="Arial"/>
                <a:cs typeface="Arial"/>
              </a:rPr>
              <a:t>the </a:t>
            </a:r>
            <a:r>
              <a:rPr lang="en-US" sz="2100" spc="-5" dirty="0">
                <a:latin typeface="Arial"/>
                <a:cs typeface="Arial"/>
              </a:rPr>
              <a:t>day Anne's</a:t>
            </a:r>
            <a:r>
              <a:rPr lang="en-US" sz="2100" spc="40" dirty="0">
                <a:latin typeface="Arial"/>
                <a:cs typeface="Arial"/>
              </a:rPr>
              <a:t> </a:t>
            </a:r>
            <a:r>
              <a:rPr lang="en-US" sz="2100" spc="-15" dirty="0" smtClean="0">
                <a:latin typeface="Arial"/>
                <a:cs typeface="Arial"/>
              </a:rPr>
              <a:t>sister, </a:t>
            </a:r>
            <a:r>
              <a:rPr lang="en-US" sz="2100" spc="-5" dirty="0" smtClean="0">
                <a:latin typeface="Arial"/>
                <a:cs typeface="Arial"/>
              </a:rPr>
              <a:t>Margot</a:t>
            </a:r>
            <a:r>
              <a:rPr lang="en-US" sz="2100" spc="-5" dirty="0">
                <a:latin typeface="Arial"/>
                <a:cs typeface="Arial"/>
              </a:rPr>
              <a:t>, </a:t>
            </a:r>
            <a:r>
              <a:rPr lang="en-US" sz="2100" dirty="0">
                <a:latin typeface="Arial"/>
                <a:cs typeface="Arial"/>
              </a:rPr>
              <a:t>is </a:t>
            </a:r>
            <a:r>
              <a:rPr lang="en-US" sz="2100" spc="-5" dirty="0">
                <a:latin typeface="Arial"/>
                <a:cs typeface="Arial"/>
              </a:rPr>
              <a:t>called</a:t>
            </a:r>
            <a:r>
              <a:rPr lang="en-US" sz="2100" spc="5" dirty="0">
                <a:latin typeface="Arial"/>
                <a:cs typeface="Arial"/>
              </a:rPr>
              <a:t> </a:t>
            </a:r>
            <a:r>
              <a:rPr lang="en-US" sz="2100" spc="-10" dirty="0">
                <a:latin typeface="Arial"/>
                <a:cs typeface="Arial"/>
              </a:rPr>
              <a:t>up.</a:t>
            </a:r>
            <a:endParaRPr lang="en-US" sz="2100" dirty="0">
              <a:latin typeface="Arial"/>
              <a:cs typeface="Arial"/>
            </a:endParaRPr>
          </a:p>
          <a:p>
            <a:pPr marL="355600" marR="5080" indent="-342900">
              <a:lnSpc>
                <a:spcPct val="130000"/>
              </a:lnSpc>
              <a:buChar char="•"/>
              <a:tabLst>
                <a:tab pos="354965" algn="l"/>
                <a:tab pos="355600" algn="l"/>
              </a:tabLst>
            </a:pPr>
            <a:r>
              <a:rPr lang="en-US" sz="2100" spc="-5" dirty="0">
                <a:latin typeface="Arial"/>
                <a:cs typeface="Arial"/>
              </a:rPr>
              <a:t>This means that she is </a:t>
            </a:r>
            <a:r>
              <a:rPr lang="en-US" sz="2100" dirty="0">
                <a:latin typeface="Arial"/>
                <a:cs typeface="Arial"/>
              </a:rPr>
              <a:t>to </a:t>
            </a:r>
            <a:r>
              <a:rPr lang="en-US" sz="2100" spc="-5" dirty="0">
                <a:latin typeface="Arial"/>
                <a:cs typeface="Arial"/>
              </a:rPr>
              <a:t>be taken </a:t>
            </a:r>
            <a:r>
              <a:rPr lang="en-US" sz="2100" spc="-45" dirty="0">
                <a:latin typeface="Arial"/>
                <a:cs typeface="Arial"/>
              </a:rPr>
              <a:t>away, </a:t>
            </a:r>
            <a:r>
              <a:rPr lang="en-US" sz="2100" spc="-5" dirty="0">
                <a:latin typeface="Arial"/>
                <a:cs typeface="Arial"/>
              </a:rPr>
              <a:t>in all probability </a:t>
            </a:r>
            <a:r>
              <a:rPr lang="en-US" sz="2100" dirty="0">
                <a:latin typeface="Arial"/>
                <a:cs typeface="Arial"/>
              </a:rPr>
              <a:t>to </a:t>
            </a:r>
            <a:r>
              <a:rPr lang="en-US" sz="2100" spc="-5" dirty="0">
                <a:latin typeface="Arial"/>
                <a:cs typeface="Arial"/>
              </a:rPr>
              <a:t>a concentration camp. </a:t>
            </a:r>
            <a:r>
              <a:rPr lang="en-US" sz="2100" dirty="0">
                <a:latin typeface="Arial"/>
                <a:cs typeface="Arial"/>
              </a:rPr>
              <a:t>The </a:t>
            </a:r>
            <a:r>
              <a:rPr lang="en-US" sz="2100" spc="-5" dirty="0">
                <a:latin typeface="Arial"/>
                <a:cs typeface="Arial"/>
              </a:rPr>
              <a:t>family knew they  </a:t>
            </a:r>
            <a:r>
              <a:rPr lang="en-US" sz="2100" spc="-15" dirty="0">
                <a:latin typeface="Arial"/>
                <a:cs typeface="Arial"/>
              </a:rPr>
              <a:t>would </a:t>
            </a:r>
            <a:r>
              <a:rPr lang="en-US" sz="2100" spc="-5" dirty="0">
                <a:latin typeface="Arial"/>
                <a:cs typeface="Arial"/>
              </a:rPr>
              <a:t>one day have </a:t>
            </a:r>
            <a:r>
              <a:rPr lang="en-US" sz="2100" dirty="0">
                <a:latin typeface="Arial"/>
                <a:cs typeface="Arial"/>
              </a:rPr>
              <a:t>to </a:t>
            </a:r>
            <a:r>
              <a:rPr lang="en-US" sz="2100" spc="-5" dirty="0">
                <a:latin typeface="Arial"/>
                <a:cs typeface="Arial"/>
              </a:rPr>
              <a:t>go into hiding and had </a:t>
            </a:r>
            <a:r>
              <a:rPr lang="en-US" sz="2100" spc="-10" dirty="0">
                <a:latin typeface="Arial"/>
                <a:cs typeface="Arial"/>
              </a:rPr>
              <a:t>been </a:t>
            </a:r>
            <a:r>
              <a:rPr lang="en-US" sz="2100" spc="-5" dirty="0">
                <a:latin typeface="Arial"/>
                <a:cs typeface="Arial"/>
              </a:rPr>
              <a:t>making preparations </a:t>
            </a:r>
            <a:r>
              <a:rPr lang="en-US" sz="2100" dirty="0">
                <a:latin typeface="Arial"/>
                <a:cs typeface="Arial"/>
              </a:rPr>
              <a:t>for the </a:t>
            </a:r>
            <a:r>
              <a:rPr lang="en-US" sz="2100" spc="-5" dirty="0">
                <a:latin typeface="Arial"/>
                <a:cs typeface="Arial"/>
              </a:rPr>
              <a:t>move, </a:t>
            </a:r>
            <a:r>
              <a:rPr lang="en-US" sz="2100" dirty="0">
                <a:latin typeface="Arial"/>
                <a:cs typeface="Arial"/>
              </a:rPr>
              <a:t>this </a:t>
            </a:r>
            <a:r>
              <a:rPr lang="en-US" sz="2100" spc="-5" dirty="0">
                <a:latin typeface="Arial"/>
                <a:cs typeface="Arial"/>
              </a:rPr>
              <a:t>just moved up </a:t>
            </a:r>
            <a:r>
              <a:rPr lang="en-US" sz="2100" dirty="0">
                <a:latin typeface="Arial"/>
                <a:cs typeface="Arial"/>
              </a:rPr>
              <a:t>the  </a:t>
            </a:r>
            <a:r>
              <a:rPr lang="en-US" sz="2100" spc="-5" dirty="0">
                <a:latin typeface="Arial"/>
                <a:cs typeface="Arial"/>
              </a:rPr>
              <a:t>time table </a:t>
            </a:r>
            <a:r>
              <a:rPr lang="en-US" sz="2100" dirty="0">
                <a:latin typeface="Arial"/>
                <a:cs typeface="Arial"/>
              </a:rPr>
              <a:t>of </a:t>
            </a:r>
            <a:r>
              <a:rPr lang="en-US" sz="2100" spc="-15" dirty="0">
                <a:latin typeface="Arial"/>
                <a:cs typeface="Arial"/>
              </a:rPr>
              <a:t>when </a:t>
            </a:r>
            <a:r>
              <a:rPr lang="en-US" sz="2100" spc="-5" dirty="0">
                <a:latin typeface="Arial"/>
                <a:cs typeface="Arial"/>
              </a:rPr>
              <a:t>they </a:t>
            </a:r>
            <a:r>
              <a:rPr lang="en-US" sz="2100" spc="-15" dirty="0">
                <a:latin typeface="Arial"/>
                <a:cs typeface="Arial"/>
              </a:rPr>
              <a:t>would</a:t>
            </a:r>
            <a:r>
              <a:rPr lang="en-US" sz="2100" spc="110" dirty="0">
                <a:latin typeface="Arial"/>
                <a:cs typeface="Arial"/>
              </a:rPr>
              <a:t> </a:t>
            </a:r>
            <a:r>
              <a:rPr lang="en-US" sz="2100" spc="-5" dirty="0">
                <a:latin typeface="Arial"/>
                <a:cs typeface="Arial"/>
              </a:rPr>
              <a:t>go.</a:t>
            </a:r>
            <a:endParaRPr lang="en-US" sz="2100" dirty="0">
              <a:latin typeface="Arial"/>
              <a:cs typeface="Arial"/>
            </a:endParaRPr>
          </a:p>
          <a:p>
            <a:pPr marL="355600" indent="-342900">
              <a:lnSpc>
                <a:spcPct val="100000"/>
              </a:lnSpc>
              <a:spcBef>
                <a:spcPts val="650"/>
              </a:spcBef>
              <a:buChar char="•"/>
              <a:tabLst>
                <a:tab pos="354965" algn="l"/>
                <a:tab pos="355600" algn="l"/>
              </a:tabLst>
            </a:pPr>
            <a:r>
              <a:rPr lang="en-US" sz="2100" dirty="0">
                <a:latin typeface="Arial"/>
                <a:cs typeface="Arial"/>
              </a:rPr>
              <a:t>On </a:t>
            </a:r>
            <a:r>
              <a:rPr lang="en-US" sz="2100" spc="-5" dirty="0">
                <a:latin typeface="Arial"/>
                <a:cs typeface="Arial"/>
              </a:rPr>
              <a:t>July </a:t>
            </a:r>
            <a:r>
              <a:rPr lang="en-US" sz="2100" dirty="0">
                <a:latin typeface="Arial"/>
                <a:cs typeface="Arial"/>
              </a:rPr>
              <a:t>9, </a:t>
            </a:r>
            <a:r>
              <a:rPr lang="en-US" sz="2100" spc="-5" dirty="0">
                <a:latin typeface="Arial"/>
                <a:cs typeface="Arial"/>
              </a:rPr>
              <a:t>1942 </a:t>
            </a:r>
            <a:r>
              <a:rPr lang="en-US" sz="2100" dirty="0">
                <a:latin typeface="Arial"/>
                <a:cs typeface="Arial"/>
              </a:rPr>
              <a:t>the </a:t>
            </a:r>
            <a:r>
              <a:rPr lang="en-US" sz="2100" spc="-5" dirty="0">
                <a:latin typeface="Arial"/>
                <a:cs typeface="Arial"/>
              </a:rPr>
              <a:t>Frank family moved into the building </a:t>
            </a:r>
            <a:r>
              <a:rPr lang="en-US" sz="2100" spc="-15" dirty="0">
                <a:latin typeface="Arial"/>
                <a:cs typeface="Arial"/>
              </a:rPr>
              <a:t>which </a:t>
            </a:r>
            <a:r>
              <a:rPr lang="en-US" sz="2100" spc="-5" dirty="0">
                <a:latin typeface="Arial"/>
                <a:cs typeface="Arial"/>
              </a:rPr>
              <a:t>housed </a:t>
            </a:r>
            <a:r>
              <a:rPr lang="en-US" sz="2100" dirty="0">
                <a:latin typeface="Arial"/>
                <a:cs typeface="Arial"/>
              </a:rPr>
              <a:t>the </a:t>
            </a:r>
            <a:r>
              <a:rPr lang="en-US" sz="2100" spc="-5" dirty="0">
                <a:latin typeface="Arial"/>
                <a:cs typeface="Arial"/>
              </a:rPr>
              <a:t>business that</a:t>
            </a:r>
            <a:r>
              <a:rPr lang="en-US" sz="2100" spc="180" dirty="0">
                <a:latin typeface="Arial"/>
                <a:cs typeface="Arial"/>
              </a:rPr>
              <a:t> </a:t>
            </a:r>
            <a:r>
              <a:rPr lang="en-US" sz="2100" spc="-10" dirty="0" smtClean="0">
                <a:latin typeface="Arial"/>
                <a:cs typeface="Arial"/>
              </a:rPr>
              <a:t>employed </a:t>
            </a:r>
            <a:r>
              <a:rPr lang="en-US" sz="2100" spc="-35" dirty="0" smtClean="0">
                <a:latin typeface="Arial"/>
                <a:cs typeface="Arial"/>
              </a:rPr>
              <a:t>Mr</a:t>
            </a:r>
            <a:r>
              <a:rPr lang="en-US" sz="2100" spc="-35" dirty="0">
                <a:latin typeface="Arial"/>
                <a:cs typeface="Arial"/>
              </a:rPr>
              <a:t>.</a:t>
            </a:r>
            <a:r>
              <a:rPr lang="en-US" sz="2100" spc="-5" dirty="0">
                <a:latin typeface="Arial"/>
                <a:cs typeface="Arial"/>
              </a:rPr>
              <a:t> Frank.</a:t>
            </a:r>
            <a:endParaRPr lang="en-US" sz="2100" dirty="0">
              <a:latin typeface="Arial"/>
              <a:cs typeface="Arial"/>
            </a:endParaRPr>
          </a:p>
          <a:p>
            <a:pPr marL="355600" indent="-342900">
              <a:lnSpc>
                <a:spcPct val="100000"/>
              </a:lnSpc>
              <a:spcBef>
                <a:spcPts val="650"/>
              </a:spcBef>
              <a:buChar char="•"/>
              <a:tabLst>
                <a:tab pos="354965" algn="l"/>
                <a:tab pos="355600" algn="l"/>
              </a:tabLst>
            </a:pPr>
            <a:r>
              <a:rPr lang="en-US" sz="2100" dirty="0">
                <a:latin typeface="Arial"/>
                <a:cs typeface="Arial"/>
              </a:rPr>
              <a:t>The </a:t>
            </a:r>
            <a:r>
              <a:rPr lang="en-US" sz="2100" spc="-5" dirty="0">
                <a:latin typeface="Arial"/>
                <a:cs typeface="Arial"/>
              </a:rPr>
              <a:t>rooms </a:t>
            </a:r>
            <a:r>
              <a:rPr lang="en-US" sz="2100" spc="-15" dirty="0">
                <a:latin typeface="Arial"/>
                <a:cs typeface="Arial"/>
              </a:rPr>
              <a:t>were </a:t>
            </a:r>
            <a:r>
              <a:rPr lang="en-US" sz="2100" spc="-5" dirty="0">
                <a:latin typeface="Arial"/>
                <a:cs typeface="Arial"/>
              </a:rPr>
              <a:t>above </a:t>
            </a:r>
            <a:r>
              <a:rPr lang="en-US" sz="2100" dirty="0">
                <a:latin typeface="Arial"/>
                <a:cs typeface="Arial"/>
              </a:rPr>
              <a:t>the </a:t>
            </a:r>
            <a:r>
              <a:rPr lang="en-US" sz="2100" spc="-10" dirty="0">
                <a:latin typeface="Arial"/>
                <a:cs typeface="Arial"/>
              </a:rPr>
              <a:t>warehouse </a:t>
            </a:r>
            <a:r>
              <a:rPr lang="en-US" sz="2100" spc="-5" dirty="0">
                <a:latin typeface="Arial"/>
                <a:cs typeface="Arial"/>
              </a:rPr>
              <a:t>floor and </a:t>
            </a:r>
            <a:r>
              <a:rPr lang="en-US" sz="2100" spc="-15" dirty="0">
                <a:latin typeface="Arial"/>
                <a:cs typeface="Arial"/>
              </a:rPr>
              <a:t>were </a:t>
            </a:r>
            <a:r>
              <a:rPr lang="en-US" sz="2100" spc="-5" dirty="0">
                <a:latin typeface="Arial"/>
                <a:cs typeface="Arial"/>
              </a:rPr>
              <a:t>referred </a:t>
            </a:r>
            <a:r>
              <a:rPr lang="en-US" sz="2100" dirty="0">
                <a:latin typeface="Arial"/>
                <a:cs typeface="Arial"/>
              </a:rPr>
              <a:t>to </a:t>
            </a:r>
            <a:r>
              <a:rPr lang="en-US" sz="2100" spc="-10" dirty="0">
                <a:latin typeface="Arial"/>
                <a:cs typeface="Arial"/>
              </a:rPr>
              <a:t>by </a:t>
            </a:r>
            <a:r>
              <a:rPr lang="en-US" sz="2100" spc="-5" dirty="0">
                <a:latin typeface="Arial"/>
                <a:cs typeface="Arial"/>
              </a:rPr>
              <a:t>Anne as the</a:t>
            </a:r>
            <a:r>
              <a:rPr lang="en-US" sz="2100" spc="110" dirty="0">
                <a:latin typeface="Arial"/>
                <a:cs typeface="Arial"/>
              </a:rPr>
              <a:t> </a:t>
            </a:r>
            <a:r>
              <a:rPr lang="en-US" sz="2100" spc="-5" dirty="0">
                <a:latin typeface="Arial"/>
                <a:cs typeface="Arial"/>
              </a:rPr>
              <a:t>"</a:t>
            </a:r>
            <a:r>
              <a:rPr lang="en-US" sz="2100" spc="-5" dirty="0" smtClean="0">
                <a:latin typeface="Arial"/>
                <a:cs typeface="Arial"/>
              </a:rPr>
              <a:t>Secret </a:t>
            </a:r>
            <a:r>
              <a:rPr lang="en-US" sz="2100" spc="-10" dirty="0" smtClean="0">
                <a:latin typeface="Arial"/>
                <a:cs typeface="Arial"/>
              </a:rPr>
              <a:t>Annex</a:t>
            </a:r>
            <a:r>
              <a:rPr lang="en-US" sz="2100" spc="-10" dirty="0" smtClean="0">
                <a:latin typeface="Arial"/>
                <a:cs typeface="Arial"/>
              </a:rPr>
              <a:t>".</a:t>
            </a:r>
            <a:endParaRPr lang="en-US" sz="2100" dirty="0">
              <a:latin typeface="Arial"/>
              <a:cs typeface="Arial"/>
            </a:endParaRPr>
          </a:p>
        </p:txBody>
      </p:sp>
      <p:sp>
        <p:nvSpPr>
          <p:cNvPr id="3" name="Rectangle 2"/>
          <p:cNvSpPr/>
          <p:nvPr/>
        </p:nvSpPr>
        <p:spPr>
          <a:xfrm>
            <a:off x="228600" y="304800"/>
            <a:ext cx="2388713" cy="646331"/>
          </a:xfrm>
          <a:prstGeom prst="rect">
            <a:avLst/>
          </a:prstGeom>
        </p:spPr>
        <p:txBody>
          <a:bodyPr wrap="square">
            <a:spAutoFit/>
          </a:bodyPr>
          <a:lstStyle/>
          <a:p>
            <a:r>
              <a:rPr lang="en-US" sz="3600" b="1" spc="-5" dirty="0" smtClean="0">
                <a:solidFill>
                  <a:srgbClr val="C00000"/>
                </a:solidFill>
              </a:rPr>
              <a:t>Summary</a:t>
            </a:r>
            <a:endParaRPr lang="en-US" sz="3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7200" y="0"/>
            <a:ext cx="4724400" cy="567463"/>
          </a:xfrm>
          <a:prstGeom prst="rect">
            <a:avLst/>
          </a:prstGeom>
        </p:spPr>
        <p:txBody>
          <a:bodyPr vert="horz" wrap="square" lIns="0" tIns="13335" rIns="0" bIns="0" rtlCol="0">
            <a:spAutoFit/>
          </a:bodyPr>
          <a:lstStyle/>
          <a:p>
            <a:pPr marL="12700">
              <a:lnSpc>
                <a:spcPct val="100000"/>
              </a:lnSpc>
              <a:spcBef>
                <a:spcPts val="105"/>
              </a:spcBef>
            </a:pPr>
            <a:r>
              <a:rPr sz="3600" b="1" smtClean="0">
                <a:solidFill>
                  <a:srgbClr val="C00000"/>
                </a:solidFill>
              </a:rPr>
              <a:t>Author's</a:t>
            </a:r>
            <a:r>
              <a:rPr sz="3600" b="1" spc="-110" smtClean="0">
                <a:solidFill>
                  <a:srgbClr val="C00000"/>
                </a:solidFill>
              </a:rPr>
              <a:t> </a:t>
            </a:r>
            <a:r>
              <a:rPr sz="3600" b="1" smtClean="0">
                <a:solidFill>
                  <a:srgbClr val="C00000"/>
                </a:solidFill>
              </a:rPr>
              <a:t>Description</a:t>
            </a:r>
            <a:endParaRPr sz="3600" b="1">
              <a:solidFill>
                <a:srgbClr val="C00000"/>
              </a:solidFill>
            </a:endParaRPr>
          </a:p>
        </p:txBody>
      </p:sp>
      <p:sp>
        <p:nvSpPr>
          <p:cNvPr id="4" name="object 4"/>
          <p:cNvSpPr txBox="1"/>
          <p:nvPr/>
        </p:nvSpPr>
        <p:spPr>
          <a:xfrm>
            <a:off x="914400" y="838200"/>
            <a:ext cx="11049000" cy="4703852"/>
          </a:xfrm>
          <a:prstGeom prst="rect">
            <a:avLst/>
          </a:prstGeom>
        </p:spPr>
        <p:txBody>
          <a:bodyPr vert="horz" wrap="square" lIns="0" tIns="78740" rIns="0" bIns="0" rtlCol="0">
            <a:spAutoFit/>
          </a:bodyPr>
          <a:lstStyle/>
          <a:p>
            <a:pPr marL="12700" marR="5080">
              <a:lnSpc>
                <a:spcPct val="100000"/>
              </a:lnSpc>
              <a:spcBef>
                <a:spcPts val="1325"/>
              </a:spcBef>
              <a:buFont typeface="Arial" charset="0"/>
              <a:buChar char="•"/>
            </a:pPr>
            <a:r>
              <a:rPr sz="2400" spc="-5" smtClean="0">
                <a:latin typeface="Carlito"/>
                <a:cs typeface="Carlito"/>
              </a:rPr>
              <a:t>Anne </a:t>
            </a:r>
            <a:r>
              <a:rPr sz="2400" spc="-20" dirty="0">
                <a:latin typeface="Carlito"/>
                <a:cs typeface="Carlito"/>
              </a:rPr>
              <a:t>Frank </a:t>
            </a:r>
            <a:r>
              <a:rPr sz="2400" spc="-15" dirty="0">
                <a:latin typeface="Carlito"/>
                <a:cs typeface="Carlito"/>
              </a:rPr>
              <a:t>was </a:t>
            </a:r>
            <a:r>
              <a:rPr sz="2400" spc="-5">
                <a:latin typeface="Carlito"/>
                <a:cs typeface="Carlito"/>
              </a:rPr>
              <a:t>a </a:t>
            </a:r>
            <a:r>
              <a:rPr sz="2400" spc="-10" smtClean="0">
                <a:latin typeface="Carlito"/>
                <a:cs typeface="Carlito"/>
              </a:rPr>
              <a:t>Jewish </a:t>
            </a:r>
            <a:r>
              <a:rPr sz="2400" spc="-10" dirty="0">
                <a:latin typeface="Carlito"/>
                <a:cs typeface="Carlito"/>
              </a:rPr>
              <a:t>teenager </a:t>
            </a:r>
            <a:r>
              <a:rPr sz="2400" spc="-5" dirty="0">
                <a:latin typeface="Carlito"/>
                <a:cs typeface="Carlito"/>
              </a:rPr>
              <a:t>who  </a:t>
            </a:r>
            <a:r>
              <a:rPr sz="2400" spc="-15" dirty="0">
                <a:latin typeface="Carlito"/>
                <a:cs typeface="Carlito"/>
              </a:rPr>
              <a:t>went </a:t>
            </a:r>
            <a:r>
              <a:rPr sz="2400" spc="-20" dirty="0">
                <a:latin typeface="Carlito"/>
                <a:cs typeface="Carlito"/>
              </a:rPr>
              <a:t>into </a:t>
            </a:r>
            <a:r>
              <a:rPr sz="2400" spc="-10" dirty="0">
                <a:latin typeface="Carlito"/>
                <a:cs typeface="Carlito"/>
              </a:rPr>
              <a:t>hiding during </a:t>
            </a:r>
            <a:r>
              <a:rPr sz="2400" spc="-5" dirty="0">
                <a:latin typeface="Carlito"/>
                <a:cs typeface="Carlito"/>
              </a:rPr>
              <a:t>the </a:t>
            </a:r>
            <a:r>
              <a:rPr sz="2400" spc="-15" dirty="0">
                <a:latin typeface="Carlito"/>
                <a:cs typeface="Carlito"/>
              </a:rPr>
              <a:t>Holocaust,  </a:t>
            </a:r>
            <a:r>
              <a:rPr sz="2400" spc="-10" dirty="0">
                <a:latin typeface="Carlito"/>
                <a:cs typeface="Carlito"/>
              </a:rPr>
              <a:t>journaling </a:t>
            </a:r>
            <a:r>
              <a:rPr sz="2400" spc="-5" dirty="0">
                <a:latin typeface="Carlito"/>
                <a:cs typeface="Carlito"/>
              </a:rPr>
              <a:t>her </a:t>
            </a:r>
            <a:r>
              <a:rPr sz="2400" spc="-15" dirty="0">
                <a:latin typeface="Carlito"/>
                <a:cs typeface="Carlito"/>
              </a:rPr>
              <a:t>experiences </a:t>
            </a:r>
            <a:r>
              <a:rPr sz="2400" spc="-5" dirty="0">
                <a:latin typeface="Carlito"/>
                <a:cs typeface="Carlito"/>
              </a:rPr>
              <a:t>in the </a:t>
            </a:r>
            <a:r>
              <a:rPr sz="2400" spc="-10" dirty="0">
                <a:latin typeface="Carlito"/>
                <a:cs typeface="Carlito"/>
              </a:rPr>
              <a:t>renowned  work </a:t>
            </a:r>
            <a:r>
              <a:rPr sz="2400" spc="-5" dirty="0">
                <a:latin typeface="Carlito"/>
                <a:cs typeface="Carlito"/>
              </a:rPr>
              <a:t>'The </a:t>
            </a:r>
            <a:r>
              <a:rPr sz="2400" spc="-10" dirty="0">
                <a:latin typeface="Carlito"/>
                <a:cs typeface="Carlito"/>
              </a:rPr>
              <a:t>Diary </a:t>
            </a:r>
            <a:r>
              <a:rPr sz="2400" spc="-5" dirty="0">
                <a:latin typeface="Carlito"/>
                <a:cs typeface="Carlito"/>
              </a:rPr>
              <a:t>of Anne</a:t>
            </a:r>
            <a:r>
              <a:rPr sz="2400" spc="40" dirty="0">
                <a:latin typeface="Carlito"/>
                <a:cs typeface="Carlito"/>
              </a:rPr>
              <a:t> </a:t>
            </a:r>
            <a:r>
              <a:rPr sz="2400" spc="-15">
                <a:latin typeface="Carlito"/>
                <a:cs typeface="Carlito"/>
              </a:rPr>
              <a:t>Frank</a:t>
            </a:r>
            <a:r>
              <a:rPr sz="2400" spc="-15" smtClean="0">
                <a:latin typeface="Carlito"/>
                <a:cs typeface="Carlito"/>
              </a:rPr>
              <a:t>.</a:t>
            </a:r>
            <a:endParaRPr lang="en-US" sz="2400" spc="-15" dirty="0" smtClean="0">
              <a:latin typeface="Carlito"/>
              <a:cs typeface="Carlito"/>
            </a:endParaRPr>
          </a:p>
          <a:p>
            <a:pPr marL="12700" marR="5080">
              <a:lnSpc>
                <a:spcPct val="100000"/>
              </a:lnSpc>
              <a:spcBef>
                <a:spcPts val="1325"/>
              </a:spcBef>
              <a:buFont typeface="Arial" charset="0"/>
              <a:buChar char="•"/>
            </a:pPr>
            <a:r>
              <a:rPr lang="en-US" sz="2400" spc="-15" dirty="0" smtClean="0">
                <a:latin typeface="Carlito"/>
                <a:cs typeface="Carlito"/>
              </a:rPr>
              <a:t> </a:t>
            </a:r>
            <a:r>
              <a:rPr lang="en-US" sz="2400" dirty="0" smtClean="0">
                <a:latin typeface="Carlito"/>
                <a:cs typeface="Carlito"/>
              </a:rPr>
              <a:t>When Anne </a:t>
            </a:r>
            <a:r>
              <a:rPr lang="en-US" sz="2400" spc="-20" dirty="0" smtClean="0">
                <a:latin typeface="Carlito"/>
                <a:cs typeface="Carlito"/>
              </a:rPr>
              <a:t>Frank </a:t>
            </a:r>
            <a:r>
              <a:rPr lang="en-US" sz="2400" dirty="0" smtClean="0">
                <a:latin typeface="Carlito"/>
                <a:cs typeface="Carlito"/>
              </a:rPr>
              <a:t>is </a:t>
            </a:r>
            <a:r>
              <a:rPr lang="en-US" sz="2400" spc="-10" dirty="0" smtClean="0">
                <a:latin typeface="Carlito"/>
                <a:cs typeface="Carlito"/>
              </a:rPr>
              <a:t>given </a:t>
            </a:r>
            <a:r>
              <a:rPr lang="en-US" sz="2400" dirty="0" smtClean="0">
                <a:latin typeface="Carlito"/>
                <a:cs typeface="Carlito"/>
              </a:rPr>
              <a:t>a </a:t>
            </a:r>
            <a:r>
              <a:rPr lang="en-US" sz="2400" spc="-5" dirty="0" smtClean="0">
                <a:latin typeface="Carlito"/>
                <a:cs typeface="Carlito"/>
              </a:rPr>
              <a:t>diary </a:t>
            </a:r>
            <a:r>
              <a:rPr lang="en-US" sz="2400" spc="-25" dirty="0" smtClean="0">
                <a:latin typeface="Carlito"/>
                <a:cs typeface="Carlito"/>
              </a:rPr>
              <a:t>for </a:t>
            </a:r>
            <a:r>
              <a:rPr lang="en-US" sz="2400" spc="-5" dirty="0" smtClean="0">
                <a:latin typeface="Carlito"/>
                <a:cs typeface="Carlito"/>
              </a:rPr>
              <a:t>her </a:t>
            </a:r>
            <a:r>
              <a:rPr lang="en-US" sz="2400" spc="-10" dirty="0" smtClean="0">
                <a:latin typeface="Carlito"/>
                <a:cs typeface="Carlito"/>
              </a:rPr>
              <a:t>thirteenth  </a:t>
            </a:r>
            <a:r>
              <a:rPr lang="en-US" sz="2400" spc="-40" dirty="0" smtClean="0">
                <a:latin typeface="Carlito"/>
                <a:cs typeface="Carlito"/>
              </a:rPr>
              <a:t>birthday, </a:t>
            </a:r>
            <a:r>
              <a:rPr lang="en-US" sz="2400" spc="-5" dirty="0" smtClean="0">
                <a:latin typeface="Carlito"/>
                <a:cs typeface="Carlito"/>
              </a:rPr>
              <a:t>she </a:t>
            </a:r>
            <a:r>
              <a:rPr lang="en-US" sz="2400" spc="-10" dirty="0" smtClean="0">
                <a:latin typeface="Carlito"/>
                <a:cs typeface="Carlito"/>
              </a:rPr>
              <a:t>immediately </a:t>
            </a:r>
            <a:r>
              <a:rPr lang="en-US" sz="2400" spc="-5" dirty="0" smtClean="0">
                <a:latin typeface="Carlito"/>
                <a:cs typeface="Carlito"/>
              </a:rPr>
              <a:t>fills </a:t>
            </a:r>
            <a:r>
              <a:rPr lang="en-US" sz="2400" dirty="0" smtClean="0">
                <a:latin typeface="Carlito"/>
                <a:cs typeface="Carlito"/>
              </a:rPr>
              <a:t>it with the </a:t>
            </a:r>
            <a:r>
              <a:rPr lang="en-US" sz="2400" spc="-10" dirty="0" smtClean="0">
                <a:latin typeface="Carlito"/>
                <a:cs typeface="Carlito"/>
              </a:rPr>
              <a:t>details </a:t>
            </a:r>
            <a:r>
              <a:rPr lang="en-US" sz="2400" spc="-5" dirty="0" smtClean="0">
                <a:latin typeface="Carlito"/>
                <a:cs typeface="Carlito"/>
              </a:rPr>
              <a:t>of her </a:t>
            </a:r>
            <a:r>
              <a:rPr lang="en-US" sz="2400" spc="-20" dirty="0" smtClean="0">
                <a:latin typeface="Carlito"/>
                <a:cs typeface="Carlito"/>
              </a:rPr>
              <a:t>life:  </a:t>
            </a:r>
            <a:r>
              <a:rPr lang="en-US" sz="2400" spc="-5" dirty="0" smtClean="0">
                <a:latin typeface="Carlito"/>
                <a:cs typeface="Carlito"/>
              </a:rPr>
              <a:t>descriptions of her friends, </a:t>
            </a:r>
            <a:r>
              <a:rPr lang="en-US" sz="2400" spc="-20" dirty="0" smtClean="0">
                <a:latin typeface="Carlito"/>
                <a:cs typeface="Carlito"/>
              </a:rPr>
              <a:t>boys </a:t>
            </a:r>
            <a:r>
              <a:rPr lang="en-US" sz="2400" dirty="0" smtClean="0">
                <a:latin typeface="Carlito"/>
                <a:cs typeface="Carlito"/>
              </a:rPr>
              <a:t>who </a:t>
            </a:r>
            <a:r>
              <a:rPr lang="en-US" sz="2400" spc="-30" dirty="0" smtClean="0">
                <a:latin typeface="Carlito"/>
                <a:cs typeface="Carlito"/>
              </a:rPr>
              <a:t>like </a:t>
            </a:r>
            <a:r>
              <a:rPr lang="en-US" sz="2400" spc="-80" dirty="0" smtClean="0">
                <a:latin typeface="Carlito"/>
                <a:cs typeface="Carlito"/>
              </a:rPr>
              <a:t>her, </a:t>
            </a:r>
            <a:r>
              <a:rPr lang="en-US" sz="2400" dirty="0" smtClean="0">
                <a:latin typeface="Carlito"/>
                <a:cs typeface="Carlito"/>
              </a:rPr>
              <a:t>and </a:t>
            </a:r>
            <a:r>
              <a:rPr lang="en-US" sz="2400" spc="-5" dirty="0" smtClean="0">
                <a:latin typeface="Carlito"/>
                <a:cs typeface="Carlito"/>
              </a:rPr>
              <a:t>her  </a:t>
            </a:r>
            <a:r>
              <a:rPr lang="en-US" sz="2400" dirty="0" smtClean="0">
                <a:latin typeface="Carlito"/>
                <a:cs typeface="Carlito"/>
              </a:rPr>
              <a:t>classes </a:t>
            </a:r>
            <a:r>
              <a:rPr lang="en-US" sz="2400" spc="-20" dirty="0" smtClean="0">
                <a:latin typeface="Carlito"/>
                <a:cs typeface="Carlito"/>
              </a:rPr>
              <a:t>at</a:t>
            </a:r>
            <a:r>
              <a:rPr lang="en-US" sz="2400" spc="-25" dirty="0" smtClean="0">
                <a:latin typeface="Carlito"/>
                <a:cs typeface="Carlito"/>
              </a:rPr>
              <a:t> </a:t>
            </a:r>
            <a:r>
              <a:rPr lang="en-US" sz="2400" spc="-5" dirty="0" smtClean="0">
                <a:latin typeface="Carlito"/>
                <a:cs typeface="Carlito"/>
              </a:rPr>
              <a:t>school.</a:t>
            </a:r>
          </a:p>
          <a:p>
            <a:pPr marL="12700" marR="5080">
              <a:lnSpc>
                <a:spcPct val="100000"/>
              </a:lnSpc>
              <a:spcBef>
                <a:spcPts val="1325"/>
              </a:spcBef>
              <a:buFont typeface="Arial" charset="0"/>
              <a:buChar char="•"/>
            </a:pPr>
            <a:r>
              <a:rPr lang="en-US" sz="2400" spc="-5" dirty="0">
                <a:latin typeface="Carlito"/>
                <a:cs typeface="Carlito"/>
              </a:rPr>
              <a:t> </a:t>
            </a:r>
            <a:r>
              <a:rPr lang="en-US" sz="2400" spc="-5" dirty="0" smtClean="0">
                <a:latin typeface="Carlito"/>
                <a:cs typeface="Carlito"/>
              </a:rPr>
              <a:t>Anne </a:t>
            </a:r>
            <a:r>
              <a:rPr lang="en-US" sz="2400" spc="-10" dirty="0" smtClean="0">
                <a:latin typeface="Carlito"/>
                <a:cs typeface="Carlito"/>
              </a:rPr>
              <a:t>finds </a:t>
            </a:r>
            <a:r>
              <a:rPr lang="en-US" sz="2400" spc="-20" dirty="0" smtClean="0">
                <a:latin typeface="Carlito"/>
                <a:cs typeface="Carlito"/>
              </a:rPr>
              <a:t>comfort </a:t>
            </a:r>
            <a:r>
              <a:rPr lang="en-US" sz="2400" dirty="0" smtClean="0">
                <a:latin typeface="Carlito"/>
                <a:cs typeface="Carlito"/>
              </a:rPr>
              <a:t>writing in </a:t>
            </a:r>
            <a:r>
              <a:rPr lang="en-US" sz="2400" spc="-5" dirty="0" smtClean="0">
                <a:latin typeface="Carlito"/>
                <a:cs typeface="Carlito"/>
              </a:rPr>
              <a:t>her diary </a:t>
            </a:r>
            <a:r>
              <a:rPr lang="en-US" sz="2400" spc="-10" dirty="0" smtClean="0">
                <a:latin typeface="Carlito"/>
                <a:cs typeface="Carlito"/>
              </a:rPr>
              <a:t>because </a:t>
            </a:r>
            <a:r>
              <a:rPr lang="en-US" sz="2400" spc="-5" dirty="0" smtClean="0">
                <a:latin typeface="Carlito"/>
                <a:cs typeface="Carlito"/>
              </a:rPr>
              <a:t>she </a:t>
            </a:r>
            <a:r>
              <a:rPr lang="en-US" sz="2400" spc="-20" dirty="0" smtClean="0">
                <a:latin typeface="Carlito"/>
                <a:cs typeface="Carlito"/>
              </a:rPr>
              <a:t>feels  </a:t>
            </a:r>
            <a:r>
              <a:rPr lang="en-US" sz="2400" spc="-5" dirty="0" smtClean="0">
                <a:latin typeface="Carlito"/>
                <a:cs typeface="Carlito"/>
              </a:rPr>
              <a:t>she has </a:t>
            </a:r>
            <a:r>
              <a:rPr lang="en-US" sz="2400" spc="-10" dirty="0" smtClean="0">
                <a:latin typeface="Carlito"/>
                <a:cs typeface="Carlito"/>
              </a:rPr>
              <a:t>difficulty opening </a:t>
            </a:r>
            <a:r>
              <a:rPr lang="en-US" sz="2400" spc="-5" dirty="0" smtClean="0">
                <a:latin typeface="Carlito"/>
                <a:cs typeface="Carlito"/>
              </a:rPr>
              <a:t>up </a:t>
            </a:r>
            <a:r>
              <a:rPr lang="en-US" sz="2400" spc="-20" dirty="0" smtClean="0">
                <a:latin typeface="Carlito"/>
                <a:cs typeface="Carlito"/>
              </a:rPr>
              <a:t>to </a:t>
            </a:r>
            <a:r>
              <a:rPr lang="en-US" sz="2400" spc="-5" dirty="0" smtClean="0">
                <a:latin typeface="Carlito"/>
                <a:cs typeface="Carlito"/>
              </a:rPr>
              <a:t>her friends </a:t>
            </a:r>
            <a:r>
              <a:rPr lang="en-US" sz="2400" dirty="0" smtClean="0">
                <a:latin typeface="Carlito"/>
                <a:cs typeface="Carlito"/>
              </a:rPr>
              <a:t>and </a:t>
            </a:r>
            <a:r>
              <a:rPr lang="en-US" sz="2400" spc="-25" dirty="0" smtClean="0">
                <a:latin typeface="Carlito"/>
                <a:cs typeface="Carlito"/>
              </a:rPr>
              <a:t>therefore  </a:t>
            </a:r>
            <a:r>
              <a:rPr lang="en-US" sz="2400" spc="-5" dirty="0" smtClean="0">
                <a:latin typeface="Carlito"/>
                <a:cs typeface="Carlito"/>
              </a:rPr>
              <a:t>has no </a:t>
            </a:r>
            <a:r>
              <a:rPr lang="en-US" sz="2400" dirty="0" smtClean="0">
                <a:latin typeface="Carlito"/>
                <a:cs typeface="Carlito"/>
              </a:rPr>
              <a:t>true </a:t>
            </a:r>
            <a:r>
              <a:rPr lang="en-US" sz="2400" spc="-15" dirty="0" smtClean="0">
                <a:latin typeface="Carlito"/>
                <a:cs typeface="Carlito"/>
              </a:rPr>
              <a:t>confidants. </a:t>
            </a:r>
            <a:r>
              <a:rPr lang="en-US" sz="2400" spc="-5" dirty="0" smtClean="0">
                <a:latin typeface="Carlito"/>
                <a:cs typeface="Carlito"/>
              </a:rPr>
              <a:t>Anne </a:t>
            </a:r>
            <a:r>
              <a:rPr lang="en-US" sz="2400" dirty="0" smtClean="0">
                <a:latin typeface="Carlito"/>
                <a:cs typeface="Carlito"/>
              </a:rPr>
              <a:t>also </a:t>
            </a:r>
            <a:r>
              <a:rPr lang="en-US" sz="2400" spc="-20" dirty="0" smtClean="0">
                <a:latin typeface="Carlito"/>
                <a:cs typeface="Carlito"/>
              </a:rPr>
              <a:t>records </a:t>
            </a:r>
            <a:r>
              <a:rPr lang="en-US" sz="2400" spc="-5" dirty="0" smtClean="0">
                <a:latin typeface="Carlito"/>
                <a:cs typeface="Carlito"/>
              </a:rPr>
              <a:t>her </a:t>
            </a:r>
            <a:r>
              <a:rPr lang="en-US" sz="2400" spc="-10" dirty="0" smtClean="0">
                <a:latin typeface="Carlito"/>
                <a:cs typeface="Carlito"/>
              </a:rPr>
              <a:t>perceptions  </a:t>
            </a:r>
            <a:r>
              <a:rPr lang="en-US" sz="2400" spc="-5" dirty="0" smtClean="0">
                <a:latin typeface="Carlito"/>
                <a:cs typeface="Carlito"/>
              </a:rPr>
              <a:t>of </a:t>
            </a:r>
            <a:r>
              <a:rPr lang="en-US" sz="2400" spc="-40" dirty="0" smtClean="0">
                <a:latin typeface="Carlito"/>
                <a:cs typeface="Carlito"/>
              </a:rPr>
              <a:t>herself.</a:t>
            </a:r>
          </a:p>
          <a:p>
            <a:pPr marL="12700" marR="5080">
              <a:lnSpc>
                <a:spcPct val="100000"/>
              </a:lnSpc>
              <a:spcBef>
                <a:spcPts val="1325"/>
              </a:spcBef>
              <a:buFont typeface="Arial" charset="0"/>
              <a:buChar char="•"/>
            </a:pPr>
            <a:r>
              <a:rPr lang="en-US" sz="2400" spc="-40" dirty="0">
                <a:latin typeface="Carlito"/>
                <a:cs typeface="Carlito"/>
              </a:rPr>
              <a:t> </a:t>
            </a:r>
            <a:r>
              <a:rPr lang="en-US" sz="2400" spc="-5" dirty="0" smtClean="0">
                <a:latin typeface="Carlito"/>
                <a:cs typeface="Carlito"/>
              </a:rPr>
              <a:t>She does not think she </a:t>
            </a:r>
            <a:r>
              <a:rPr lang="en-US" sz="2400" dirty="0" smtClean="0">
                <a:latin typeface="Carlito"/>
                <a:cs typeface="Carlito"/>
              </a:rPr>
              <a:t>is </a:t>
            </a:r>
            <a:r>
              <a:rPr lang="en-US" sz="2400" spc="-55" dirty="0" smtClean="0">
                <a:latin typeface="Carlito"/>
                <a:cs typeface="Carlito"/>
              </a:rPr>
              <a:t>pretty, </a:t>
            </a:r>
            <a:r>
              <a:rPr lang="en-US" sz="2400" spc="-5" dirty="0" smtClean="0">
                <a:latin typeface="Carlito"/>
                <a:cs typeface="Carlito"/>
              </a:rPr>
              <a:t>but she </a:t>
            </a:r>
            <a:r>
              <a:rPr lang="en-US" sz="2400" dirty="0" smtClean="0">
                <a:latin typeface="Carlito"/>
                <a:cs typeface="Carlito"/>
              </a:rPr>
              <a:t>is </a:t>
            </a:r>
            <a:r>
              <a:rPr lang="en-US" sz="2400" spc="-15" dirty="0" smtClean="0">
                <a:latin typeface="Carlito"/>
                <a:cs typeface="Carlito"/>
              </a:rPr>
              <a:t>confident </a:t>
            </a:r>
            <a:r>
              <a:rPr lang="en-US" sz="2400" spc="-10" dirty="0" smtClean="0">
                <a:latin typeface="Carlito"/>
                <a:cs typeface="Carlito"/>
              </a:rPr>
              <a:t>that  </a:t>
            </a:r>
            <a:r>
              <a:rPr lang="en-US" sz="2400" spc="-5" dirty="0" smtClean="0">
                <a:latin typeface="Carlito"/>
                <a:cs typeface="Carlito"/>
              </a:rPr>
              <a:t>her </a:t>
            </a:r>
            <a:r>
              <a:rPr lang="en-US" sz="2400" spc="-10" dirty="0" smtClean="0">
                <a:latin typeface="Carlito"/>
                <a:cs typeface="Carlito"/>
              </a:rPr>
              <a:t>personality </a:t>
            </a:r>
            <a:r>
              <a:rPr lang="en-US" sz="2400" dirty="0" smtClean="0">
                <a:latin typeface="Carlito"/>
                <a:cs typeface="Carlito"/>
              </a:rPr>
              <a:t>and </a:t>
            </a:r>
            <a:r>
              <a:rPr lang="en-US" sz="2400" spc="-5" dirty="0" smtClean="0">
                <a:latin typeface="Carlito"/>
                <a:cs typeface="Carlito"/>
              </a:rPr>
              <a:t>other </a:t>
            </a:r>
            <a:r>
              <a:rPr lang="en-US" sz="2400" spc="-15" dirty="0" smtClean="0">
                <a:latin typeface="Carlito"/>
                <a:cs typeface="Carlito"/>
              </a:rPr>
              <a:t>good traits </a:t>
            </a:r>
            <a:r>
              <a:rPr lang="en-US" sz="2400" spc="-30" dirty="0" smtClean="0">
                <a:latin typeface="Carlito"/>
                <a:cs typeface="Carlito"/>
              </a:rPr>
              <a:t>make </a:t>
            </a:r>
            <a:r>
              <a:rPr lang="en-US" sz="2400" spc="-5" dirty="0" smtClean="0">
                <a:latin typeface="Carlito"/>
                <a:cs typeface="Carlito"/>
              </a:rPr>
              <a:t>up </a:t>
            </a:r>
            <a:r>
              <a:rPr lang="en-US" sz="2400" spc="-25" dirty="0" smtClean="0">
                <a:latin typeface="Carlito"/>
                <a:cs typeface="Carlito"/>
              </a:rPr>
              <a:t>for </a:t>
            </a:r>
            <a:r>
              <a:rPr lang="en-US" sz="2400" dirty="0" smtClean="0">
                <a:latin typeface="Carlito"/>
                <a:cs typeface="Carlito"/>
              </a:rPr>
              <a:t>it.  </a:t>
            </a:r>
            <a:r>
              <a:rPr lang="en-US" sz="2400" spc="-15" dirty="0" smtClean="0">
                <a:latin typeface="Carlito"/>
                <a:cs typeface="Carlito"/>
              </a:rPr>
              <a:t>Through </a:t>
            </a:r>
            <a:r>
              <a:rPr lang="en-US" sz="2400" spc="-5" dirty="0" smtClean="0">
                <a:latin typeface="Carlito"/>
                <a:cs typeface="Carlito"/>
              </a:rPr>
              <a:t>her </a:t>
            </a:r>
            <a:r>
              <a:rPr lang="en-US" sz="2400" dirty="0" smtClean="0">
                <a:latin typeface="Carlito"/>
                <a:cs typeface="Carlito"/>
              </a:rPr>
              <a:t>writing, </a:t>
            </a:r>
            <a:r>
              <a:rPr lang="en-US" sz="2400" spc="-5" dirty="0" smtClean="0">
                <a:latin typeface="Carlito"/>
                <a:cs typeface="Carlito"/>
              </a:rPr>
              <a:t>Anne </a:t>
            </a:r>
            <a:r>
              <a:rPr lang="en-US" sz="2400" spc="-10" dirty="0" smtClean="0">
                <a:latin typeface="Carlito"/>
                <a:cs typeface="Carlito"/>
              </a:rPr>
              <a:t>comes </a:t>
            </a:r>
            <a:r>
              <a:rPr lang="en-US" sz="2400" spc="-15" dirty="0" smtClean="0">
                <a:latin typeface="Carlito"/>
                <a:cs typeface="Carlito"/>
              </a:rPr>
              <a:t>across </a:t>
            </a:r>
            <a:r>
              <a:rPr lang="en-US" sz="2400" dirty="0" smtClean="0">
                <a:latin typeface="Carlito"/>
                <a:cs typeface="Carlito"/>
              </a:rPr>
              <a:t>as </a:t>
            </a:r>
            <a:r>
              <a:rPr lang="en-US" sz="2400" spc="-15" dirty="0" smtClean="0">
                <a:latin typeface="Carlito"/>
                <a:cs typeface="Carlito"/>
              </a:rPr>
              <a:t>playful </a:t>
            </a:r>
            <a:r>
              <a:rPr lang="en-US" sz="2400" dirty="0" smtClean="0">
                <a:latin typeface="Carlito"/>
                <a:cs typeface="Carlito"/>
              </a:rPr>
              <a:t>and  </a:t>
            </a:r>
            <a:r>
              <a:rPr lang="en-US" sz="2400" spc="-15" dirty="0" smtClean="0">
                <a:latin typeface="Carlito"/>
                <a:cs typeface="Carlito"/>
              </a:rPr>
              <a:t>comical </a:t>
            </a:r>
            <a:r>
              <a:rPr lang="en-US" sz="2400" spc="-5" dirty="0" smtClean="0">
                <a:latin typeface="Carlito"/>
                <a:cs typeface="Carlito"/>
              </a:rPr>
              <a:t>but </a:t>
            </a:r>
            <a:r>
              <a:rPr lang="en-US" sz="2400" dirty="0" smtClean="0">
                <a:latin typeface="Carlito"/>
                <a:cs typeface="Carlito"/>
              </a:rPr>
              <a:t>with a serious</a:t>
            </a:r>
            <a:r>
              <a:rPr lang="en-US" sz="2400" spc="15" dirty="0" smtClean="0">
                <a:latin typeface="Carlito"/>
                <a:cs typeface="Carlito"/>
              </a:rPr>
              <a:t> </a:t>
            </a:r>
            <a:r>
              <a:rPr lang="en-US" sz="2400" spc="-5" dirty="0" smtClean="0">
                <a:latin typeface="Carlito"/>
                <a:cs typeface="Carlito"/>
              </a:rPr>
              <a:t>side.</a:t>
            </a:r>
            <a:endParaRPr sz="2400">
              <a:latin typeface="Carlito"/>
              <a:cs typeface="Carlito"/>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304800"/>
            <a:ext cx="2286000" cy="646331"/>
          </a:xfrm>
          <a:prstGeom prst="rect">
            <a:avLst/>
          </a:prstGeom>
        </p:spPr>
        <p:txBody>
          <a:bodyPr wrap="square">
            <a:spAutoFit/>
          </a:bodyPr>
          <a:lstStyle/>
          <a:p>
            <a:r>
              <a:rPr lang="en-US" sz="3600" b="1" spc="-5" dirty="0" smtClean="0">
                <a:solidFill>
                  <a:srgbClr val="C00000"/>
                </a:solidFill>
              </a:rPr>
              <a:t>Summary</a:t>
            </a:r>
            <a:endParaRPr lang="en-US" sz="3600" dirty="0"/>
          </a:p>
        </p:txBody>
      </p:sp>
      <p:sp>
        <p:nvSpPr>
          <p:cNvPr id="3" name="Rectangle 2"/>
          <p:cNvSpPr/>
          <p:nvPr/>
        </p:nvSpPr>
        <p:spPr>
          <a:xfrm>
            <a:off x="457200" y="990600"/>
            <a:ext cx="11049000" cy="5483552"/>
          </a:xfrm>
          <a:prstGeom prst="rect">
            <a:avLst/>
          </a:prstGeom>
        </p:spPr>
        <p:txBody>
          <a:bodyPr wrap="square">
            <a:spAutoFit/>
          </a:bodyPr>
          <a:lstStyle/>
          <a:p>
            <a:pPr marL="355600" indent="-342900">
              <a:spcBef>
                <a:spcPts val="745"/>
              </a:spcBef>
              <a:buFontTx/>
              <a:buChar char="•"/>
              <a:tabLst>
                <a:tab pos="354965" algn="l"/>
                <a:tab pos="355600" algn="l"/>
              </a:tabLst>
            </a:pPr>
            <a:r>
              <a:rPr lang="en-US" sz="2000" dirty="0" smtClean="0">
                <a:latin typeface="Arial"/>
                <a:cs typeface="Arial"/>
              </a:rPr>
              <a:t>The </a:t>
            </a:r>
            <a:r>
              <a:rPr lang="en-US" sz="2000" spc="-5" dirty="0" smtClean="0">
                <a:latin typeface="Arial"/>
                <a:cs typeface="Arial"/>
              </a:rPr>
              <a:t>family </a:t>
            </a:r>
            <a:r>
              <a:rPr lang="en-US" sz="2000" spc="-15" dirty="0" smtClean="0">
                <a:latin typeface="Arial"/>
                <a:cs typeface="Arial"/>
              </a:rPr>
              <a:t>was </a:t>
            </a:r>
            <a:r>
              <a:rPr lang="en-US" sz="2000" spc="-5" dirty="0" smtClean="0">
                <a:latin typeface="Arial"/>
                <a:cs typeface="Arial"/>
              </a:rPr>
              <a:t>joined a </a:t>
            </a:r>
            <a:r>
              <a:rPr lang="en-US" sz="2000" dirty="0" smtClean="0">
                <a:latin typeface="Arial"/>
                <a:cs typeface="Arial"/>
              </a:rPr>
              <a:t>few </a:t>
            </a:r>
            <a:r>
              <a:rPr lang="en-US" sz="2000" spc="-10" dirty="0" smtClean="0">
                <a:latin typeface="Arial"/>
                <a:cs typeface="Arial"/>
              </a:rPr>
              <a:t>days </a:t>
            </a:r>
            <a:r>
              <a:rPr lang="en-US" sz="2000" spc="-5" dirty="0" smtClean="0">
                <a:latin typeface="Arial"/>
                <a:cs typeface="Arial"/>
              </a:rPr>
              <a:t>later by </a:t>
            </a:r>
            <a:r>
              <a:rPr lang="en-US" sz="2000" dirty="0" smtClean="0">
                <a:latin typeface="Arial"/>
                <a:cs typeface="Arial"/>
              </a:rPr>
              <a:t>the </a:t>
            </a:r>
            <a:r>
              <a:rPr lang="en-US" sz="2000" spc="-45" dirty="0" smtClean="0">
                <a:latin typeface="Arial"/>
                <a:cs typeface="Arial"/>
              </a:rPr>
              <a:t>Van </a:t>
            </a:r>
            <a:r>
              <a:rPr lang="en-US" sz="2000" spc="-5" dirty="0" err="1" smtClean="0">
                <a:latin typeface="Arial"/>
                <a:cs typeface="Arial"/>
              </a:rPr>
              <a:t>Daan</a:t>
            </a:r>
            <a:r>
              <a:rPr lang="en-US" sz="2000" spc="-5" dirty="0" smtClean="0">
                <a:latin typeface="Arial"/>
                <a:cs typeface="Arial"/>
              </a:rPr>
              <a:t> </a:t>
            </a:r>
            <a:r>
              <a:rPr lang="en-US" sz="2000" spc="-25" dirty="0" smtClean="0">
                <a:latin typeface="Arial"/>
                <a:cs typeface="Arial"/>
              </a:rPr>
              <a:t>family. </a:t>
            </a:r>
            <a:r>
              <a:rPr lang="en-US" sz="2000" spc="-5" dirty="0" smtClean="0">
                <a:latin typeface="Arial"/>
                <a:cs typeface="Arial"/>
              </a:rPr>
              <a:t>This family consisted </a:t>
            </a:r>
            <a:r>
              <a:rPr lang="en-US" sz="2000" dirty="0" smtClean="0">
                <a:latin typeface="Arial"/>
                <a:cs typeface="Arial"/>
              </a:rPr>
              <a:t>of</a:t>
            </a:r>
            <a:r>
              <a:rPr lang="en-US" sz="2000" spc="200" dirty="0" smtClean="0">
                <a:latin typeface="Arial"/>
                <a:cs typeface="Arial"/>
              </a:rPr>
              <a:t> </a:t>
            </a:r>
            <a:r>
              <a:rPr lang="en-US" sz="2000" spc="-35" dirty="0" smtClean="0">
                <a:latin typeface="Arial"/>
                <a:cs typeface="Arial"/>
              </a:rPr>
              <a:t>Mr. </a:t>
            </a:r>
            <a:r>
              <a:rPr lang="en-US" sz="2000" spc="-10" dirty="0" smtClean="0">
                <a:latin typeface="Arial"/>
                <a:cs typeface="Arial"/>
              </a:rPr>
              <a:t>and </a:t>
            </a:r>
            <a:r>
              <a:rPr lang="en-US" sz="2000" dirty="0" smtClean="0">
                <a:latin typeface="Arial"/>
                <a:cs typeface="Arial"/>
              </a:rPr>
              <a:t>Mrs. </a:t>
            </a:r>
            <a:r>
              <a:rPr lang="en-US" sz="2000" spc="-50" dirty="0" smtClean="0">
                <a:latin typeface="Arial"/>
                <a:cs typeface="Arial"/>
              </a:rPr>
              <a:t>Van </a:t>
            </a:r>
            <a:r>
              <a:rPr lang="en-US" sz="2000" spc="-5" dirty="0" err="1" smtClean="0">
                <a:latin typeface="Arial"/>
                <a:cs typeface="Arial"/>
              </a:rPr>
              <a:t>Daan</a:t>
            </a:r>
            <a:r>
              <a:rPr lang="en-US" sz="2000" spc="-5" dirty="0" smtClean="0">
                <a:latin typeface="Arial"/>
                <a:cs typeface="Arial"/>
              </a:rPr>
              <a:t> </a:t>
            </a:r>
            <a:r>
              <a:rPr lang="en-US" sz="2000" spc="-10" dirty="0" smtClean="0">
                <a:latin typeface="Arial"/>
                <a:cs typeface="Arial"/>
              </a:rPr>
              <a:t>and </a:t>
            </a:r>
            <a:r>
              <a:rPr lang="en-US" sz="2000" spc="-5" dirty="0" smtClean="0">
                <a:latin typeface="Arial"/>
                <a:cs typeface="Arial"/>
              </a:rPr>
              <a:t>their son </a:t>
            </a:r>
            <a:r>
              <a:rPr lang="en-US" sz="2000" spc="-20" dirty="0" smtClean="0">
                <a:latin typeface="Arial"/>
                <a:cs typeface="Arial"/>
              </a:rPr>
              <a:t>Peter, who was </a:t>
            </a:r>
            <a:r>
              <a:rPr lang="en-US" sz="2000" dirty="0" smtClean="0">
                <a:latin typeface="Arial"/>
                <a:cs typeface="Arial"/>
              </a:rPr>
              <a:t>a little </a:t>
            </a:r>
            <a:r>
              <a:rPr lang="en-US" sz="2000" spc="-10" dirty="0" smtClean="0">
                <a:latin typeface="Arial"/>
                <a:cs typeface="Arial"/>
              </a:rPr>
              <a:t>older </a:t>
            </a:r>
            <a:r>
              <a:rPr lang="en-US" sz="2000" spc="-5" dirty="0" smtClean="0">
                <a:latin typeface="Arial"/>
                <a:cs typeface="Arial"/>
              </a:rPr>
              <a:t>than</a:t>
            </a:r>
            <a:r>
              <a:rPr lang="en-US" sz="2000" spc="130" dirty="0" smtClean="0">
                <a:latin typeface="Arial"/>
                <a:cs typeface="Arial"/>
              </a:rPr>
              <a:t> </a:t>
            </a:r>
            <a:r>
              <a:rPr lang="en-US" sz="2000" spc="-5" dirty="0" smtClean="0">
                <a:latin typeface="Arial"/>
                <a:cs typeface="Arial"/>
              </a:rPr>
              <a:t>Anne</a:t>
            </a:r>
            <a:r>
              <a:rPr lang="en-US" sz="2000" spc="-5" dirty="0" smtClean="0">
                <a:latin typeface="Arial"/>
                <a:cs typeface="Arial"/>
              </a:rPr>
              <a:t>.</a:t>
            </a:r>
            <a:endParaRPr lang="en-US" sz="2000" spc="-5" dirty="0" smtClean="0">
              <a:latin typeface="Arial" pitchFamily="34" charset="0"/>
              <a:cs typeface="Arial" pitchFamily="34" charset="0"/>
            </a:endParaRPr>
          </a:p>
          <a:p>
            <a:pPr marL="355600" indent="-342900">
              <a:lnSpc>
                <a:spcPct val="100000"/>
              </a:lnSpc>
              <a:spcBef>
                <a:spcPts val="745"/>
              </a:spcBef>
              <a:buChar char="•"/>
              <a:tabLst>
                <a:tab pos="354965" algn="l"/>
                <a:tab pos="355600" algn="l"/>
              </a:tabLst>
            </a:pPr>
            <a:r>
              <a:rPr lang="en-US" sz="2000" spc="-5" dirty="0" smtClean="0">
                <a:latin typeface="Arial" pitchFamily="34" charset="0"/>
                <a:cs typeface="Arial" pitchFamily="34" charset="0"/>
              </a:rPr>
              <a:t>These </a:t>
            </a:r>
            <a:r>
              <a:rPr lang="en-US" sz="2000" spc="-15" dirty="0">
                <a:latin typeface="Arial" pitchFamily="34" charset="0"/>
                <a:cs typeface="Arial" pitchFamily="34" charset="0"/>
              </a:rPr>
              <a:t>two </a:t>
            </a:r>
            <a:r>
              <a:rPr lang="en-US" sz="2000" spc="-5" dirty="0">
                <a:latin typeface="Arial" pitchFamily="34" charset="0"/>
                <a:cs typeface="Arial" pitchFamily="34" charset="0"/>
              </a:rPr>
              <a:t>families </a:t>
            </a:r>
            <a:r>
              <a:rPr lang="en-US" sz="2000" dirty="0">
                <a:latin typeface="Arial" pitchFamily="34" charset="0"/>
                <a:cs typeface="Arial" pitchFamily="34" charset="0"/>
              </a:rPr>
              <a:t>try to </a:t>
            </a:r>
            <a:r>
              <a:rPr lang="en-US" sz="2000" spc="-5" dirty="0">
                <a:latin typeface="Arial" pitchFamily="34" charset="0"/>
                <a:cs typeface="Arial" pitchFamily="34" charset="0"/>
              </a:rPr>
              <a:t>get along as best they can, </a:t>
            </a:r>
            <a:r>
              <a:rPr lang="en-US" sz="2000" dirty="0">
                <a:latin typeface="Arial" pitchFamily="34" charset="0"/>
                <a:cs typeface="Arial" pitchFamily="34" charset="0"/>
              </a:rPr>
              <a:t>of </a:t>
            </a:r>
            <a:r>
              <a:rPr lang="en-US" sz="2000" spc="-5" dirty="0">
                <a:latin typeface="Arial" pitchFamily="34" charset="0"/>
                <a:cs typeface="Arial" pitchFamily="34" charset="0"/>
              </a:rPr>
              <a:t>course, not </a:t>
            </a:r>
            <a:r>
              <a:rPr lang="en-US" sz="2000" spc="-10" dirty="0">
                <a:latin typeface="Arial" pitchFamily="34" charset="0"/>
                <a:cs typeface="Arial" pitchFamily="34" charset="0"/>
              </a:rPr>
              <a:t>everyone </a:t>
            </a:r>
            <a:r>
              <a:rPr lang="en-US" sz="2000" spc="-5" dirty="0">
                <a:latin typeface="Arial" pitchFamily="34" charset="0"/>
                <a:cs typeface="Arial" pitchFamily="34" charset="0"/>
              </a:rPr>
              <a:t>is happy </a:t>
            </a:r>
            <a:r>
              <a:rPr lang="en-US" sz="2000" spc="-15" dirty="0">
                <a:latin typeface="Arial" pitchFamily="34" charset="0"/>
                <a:cs typeface="Arial" pitchFamily="34" charset="0"/>
              </a:rPr>
              <a:t>with</a:t>
            </a:r>
            <a:r>
              <a:rPr lang="en-US" sz="2000" spc="254" dirty="0">
                <a:latin typeface="Arial" pitchFamily="34" charset="0"/>
                <a:cs typeface="Arial" pitchFamily="34" charset="0"/>
              </a:rPr>
              <a:t> </a:t>
            </a:r>
            <a:r>
              <a:rPr lang="en-US" sz="2000" dirty="0">
                <a:latin typeface="Arial" pitchFamily="34" charset="0"/>
                <a:cs typeface="Arial" pitchFamily="34" charset="0"/>
              </a:rPr>
              <a:t>the</a:t>
            </a:r>
          </a:p>
          <a:p>
            <a:pPr marL="355600" indent="-342900">
              <a:lnSpc>
                <a:spcPct val="100000"/>
              </a:lnSpc>
              <a:spcBef>
                <a:spcPts val="650"/>
              </a:spcBef>
              <a:tabLst>
                <a:tab pos="354965" algn="l"/>
                <a:tab pos="355600" algn="l"/>
              </a:tabLst>
            </a:pPr>
            <a:r>
              <a:rPr lang="en-US" sz="2000" spc="-5" dirty="0">
                <a:latin typeface="Arial" pitchFamily="34" charset="0"/>
                <a:cs typeface="Arial" pitchFamily="34" charset="0"/>
              </a:rPr>
              <a:t>situation.</a:t>
            </a:r>
            <a:endParaRPr lang="en-US" sz="2000" dirty="0">
              <a:latin typeface="Arial" pitchFamily="34" charset="0"/>
              <a:cs typeface="Arial" pitchFamily="34" charset="0"/>
            </a:endParaRPr>
          </a:p>
          <a:p>
            <a:pPr marL="355600" indent="-342900">
              <a:lnSpc>
                <a:spcPct val="100000"/>
              </a:lnSpc>
              <a:spcBef>
                <a:spcPts val="645"/>
              </a:spcBef>
              <a:buChar char="•"/>
              <a:tabLst>
                <a:tab pos="354965" algn="l"/>
                <a:tab pos="355600" algn="l"/>
              </a:tabLst>
            </a:pPr>
            <a:r>
              <a:rPr lang="en-US" sz="2000" spc="-5" dirty="0">
                <a:latin typeface="Arial" pitchFamily="34" charset="0"/>
                <a:cs typeface="Arial" pitchFamily="34" charset="0"/>
              </a:rPr>
              <a:t>Anne feels as </a:t>
            </a:r>
            <a:r>
              <a:rPr lang="en-US" sz="2000" dirty="0">
                <a:latin typeface="Arial" pitchFamily="34" charset="0"/>
                <a:cs typeface="Arial" pitchFamily="34" charset="0"/>
              </a:rPr>
              <a:t>if </a:t>
            </a:r>
            <a:r>
              <a:rPr lang="en-US" sz="2000" spc="-5" dirty="0">
                <a:latin typeface="Arial" pitchFamily="34" charset="0"/>
                <a:cs typeface="Arial" pitchFamily="34" charset="0"/>
              </a:rPr>
              <a:t>everything she does is fodder </a:t>
            </a:r>
            <a:r>
              <a:rPr lang="en-US" sz="2000" dirty="0">
                <a:latin typeface="Arial" pitchFamily="34" charset="0"/>
                <a:cs typeface="Arial" pitchFamily="34" charset="0"/>
              </a:rPr>
              <a:t>for the </a:t>
            </a:r>
            <a:r>
              <a:rPr lang="en-US" sz="2000" spc="-5" dirty="0">
                <a:latin typeface="Arial" pitchFamily="34" charset="0"/>
                <a:cs typeface="Arial" pitchFamily="34" charset="0"/>
              </a:rPr>
              <a:t>adults </a:t>
            </a:r>
            <a:r>
              <a:rPr lang="en-US" sz="2000" dirty="0">
                <a:latin typeface="Arial" pitchFamily="34" charset="0"/>
                <a:cs typeface="Arial" pitchFamily="34" charset="0"/>
              </a:rPr>
              <a:t>to </a:t>
            </a:r>
            <a:r>
              <a:rPr lang="en-US" sz="2000" spc="-5" dirty="0">
                <a:latin typeface="Arial" pitchFamily="34" charset="0"/>
                <a:cs typeface="Arial" pitchFamily="34" charset="0"/>
              </a:rPr>
              <a:t>use </a:t>
            </a:r>
            <a:r>
              <a:rPr lang="en-US" sz="2000" dirty="0">
                <a:latin typeface="Arial" pitchFamily="34" charset="0"/>
                <a:cs typeface="Arial" pitchFamily="34" charset="0"/>
              </a:rPr>
              <a:t>to </a:t>
            </a:r>
            <a:r>
              <a:rPr lang="en-US" sz="2000" spc="-5" dirty="0">
                <a:latin typeface="Arial" pitchFamily="34" charset="0"/>
                <a:cs typeface="Arial" pitchFamily="34" charset="0"/>
              </a:rPr>
              <a:t>criticize </a:t>
            </a:r>
            <a:r>
              <a:rPr lang="en-US" sz="2000" spc="-30" dirty="0">
                <a:latin typeface="Arial" pitchFamily="34" charset="0"/>
                <a:cs typeface="Arial" pitchFamily="34" charset="0"/>
              </a:rPr>
              <a:t>her.</a:t>
            </a:r>
            <a:r>
              <a:rPr lang="en-US" sz="2000" spc="70" dirty="0">
                <a:latin typeface="Arial" pitchFamily="34" charset="0"/>
                <a:cs typeface="Arial" pitchFamily="34" charset="0"/>
              </a:rPr>
              <a:t> </a:t>
            </a:r>
            <a:r>
              <a:rPr lang="en-US" sz="2000" dirty="0">
                <a:latin typeface="Arial" pitchFamily="34" charset="0"/>
                <a:cs typeface="Arial" pitchFamily="34" charset="0"/>
              </a:rPr>
              <a:t>The</a:t>
            </a:r>
          </a:p>
          <a:p>
            <a:pPr marL="355600" indent="-342900">
              <a:lnSpc>
                <a:spcPct val="100000"/>
              </a:lnSpc>
              <a:spcBef>
                <a:spcPts val="650"/>
              </a:spcBef>
              <a:tabLst>
                <a:tab pos="354965" algn="l"/>
                <a:tab pos="355600" algn="l"/>
              </a:tabLst>
            </a:pPr>
            <a:r>
              <a:rPr lang="en-US" sz="2000" spc="-5" dirty="0">
                <a:latin typeface="Arial" pitchFamily="34" charset="0"/>
                <a:cs typeface="Arial" pitchFamily="34" charset="0"/>
              </a:rPr>
              <a:t>group also decides </a:t>
            </a:r>
            <a:r>
              <a:rPr lang="en-US" sz="2000" dirty="0">
                <a:latin typeface="Arial" pitchFamily="34" charset="0"/>
                <a:cs typeface="Arial" pitchFamily="34" charset="0"/>
              </a:rPr>
              <a:t>to </a:t>
            </a:r>
            <a:r>
              <a:rPr lang="en-US" sz="2000" spc="-5" dirty="0">
                <a:latin typeface="Arial" pitchFamily="34" charset="0"/>
                <a:cs typeface="Arial" pitchFamily="34" charset="0"/>
              </a:rPr>
              <a:t>make room </a:t>
            </a:r>
            <a:r>
              <a:rPr lang="en-US" sz="2000" dirty="0">
                <a:latin typeface="Arial" pitchFamily="34" charset="0"/>
                <a:cs typeface="Arial" pitchFamily="34" charset="0"/>
              </a:rPr>
              <a:t>for </a:t>
            </a:r>
            <a:r>
              <a:rPr lang="en-US" sz="2000" spc="-10" dirty="0">
                <a:latin typeface="Arial" pitchFamily="34" charset="0"/>
                <a:cs typeface="Arial" pitchFamily="34" charset="0"/>
              </a:rPr>
              <a:t>an </a:t>
            </a:r>
            <a:r>
              <a:rPr lang="en-US" sz="2000" spc="-5" dirty="0">
                <a:latin typeface="Arial" pitchFamily="34" charset="0"/>
                <a:cs typeface="Arial" pitchFamily="34" charset="0"/>
              </a:rPr>
              <a:t>eighth </a:t>
            </a:r>
            <a:r>
              <a:rPr lang="en-US" sz="2000" spc="-20" dirty="0">
                <a:latin typeface="Arial" pitchFamily="34" charset="0"/>
                <a:cs typeface="Arial" pitchFamily="34" charset="0"/>
              </a:rPr>
              <a:t>member, </a:t>
            </a:r>
            <a:r>
              <a:rPr lang="en-US" sz="2000" spc="-35" dirty="0">
                <a:latin typeface="Arial" pitchFamily="34" charset="0"/>
                <a:cs typeface="Arial" pitchFamily="34" charset="0"/>
              </a:rPr>
              <a:t>Mr.</a:t>
            </a:r>
            <a:r>
              <a:rPr lang="en-US" sz="2000" spc="80" dirty="0">
                <a:latin typeface="Arial" pitchFamily="34" charset="0"/>
                <a:cs typeface="Arial" pitchFamily="34" charset="0"/>
              </a:rPr>
              <a:t> </a:t>
            </a:r>
            <a:r>
              <a:rPr lang="en-US" sz="2000" spc="-5" dirty="0" err="1">
                <a:latin typeface="Arial" pitchFamily="34" charset="0"/>
                <a:cs typeface="Arial" pitchFamily="34" charset="0"/>
              </a:rPr>
              <a:t>Dussel</a:t>
            </a:r>
            <a:r>
              <a:rPr lang="en-US" sz="2000" spc="-5" dirty="0">
                <a:latin typeface="Arial" pitchFamily="34" charset="0"/>
                <a:cs typeface="Arial" pitchFamily="34" charset="0"/>
              </a:rPr>
              <a:t>.</a:t>
            </a:r>
            <a:endParaRPr lang="en-US" sz="2000" dirty="0">
              <a:latin typeface="Arial" pitchFamily="34" charset="0"/>
              <a:cs typeface="Arial" pitchFamily="34" charset="0"/>
            </a:endParaRPr>
          </a:p>
          <a:p>
            <a:pPr marL="355600" marR="253365" indent="-342900">
              <a:lnSpc>
                <a:spcPct val="130000"/>
              </a:lnSpc>
              <a:buClr>
                <a:srgbClr val="5F5F5F"/>
              </a:buClr>
              <a:buFont typeface="Arial"/>
              <a:buChar char="•"/>
              <a:tabLst>
                <a:tab pos="419100" algn="l"/>
                <a:tab pos="419734" algn="l"/>
              </a:tabLst>
            </a:pPr>
            <a:r>
              <a:rPr lang="en-US" sz="2000" dirty="0" smtClean="0">
                <a:latin typeface="Arial" pitchFamily="34" charset="0"/>
                <a:cs typeface="Arial" pitchFamily="34" charset="0"/>
              </a:rPr>
              <a:t>	</a:t>
            </a:r>
            <a:r>
              <a:rPr lang="en-US" sz="2000" spc="-5" dirty="0">
                <a:latin typeface="Arial" pitchFamily="34" charset="0"/>
                <a:cs typeface="Arial" pitchFamily="34" charset="0"/>
              </a:rPr>
              <a:t>He is a dentist, </a:t>
            </a:r>
            <a:r>
              <a:rPr lang="en-US" sz="2000" spc="-15" dirty="0">
                <a:latin typeface="Arial" pitchFamily="34" charset="0"/>
                <a:cs typeface="Arial" pitchFamily="34" charset="0"/>
              </a:rPr>
              <a:t>whose wife </a:t>
            </a:r>
            <a:r>
              <a:rPr lang="en-US" sz="2000" spc="-5" dirty="0">
                <a:latin typeface="Arial" pitchFamily="34" charset="0"/>
                <a:cs typeface="Arial" pitchFamily="34" charset="0"/>
              </a:rPr>
              <a:t>is in America. He is recommended by </a:t>
            </a:r>
            <a:r>
              <a:rPr lang="en-US" sz="2000" spc="-5" dirty="0" err="1">
                <a:latin typeface="Arial" pitchFamily="34" charset="0"/>
                <a:cs typeface="Arial" pitchFamily="34" charset="0"/>
              </a:rPr>
              <a:t>Miep</a:t>
            </a:r>
            <a:r>
              <a:rPr lang="en-US" sz="2000" spc="-5" dirty="0">
                <a:latin typeface="Arial" pitchFamily="34" charset="0"/>
                <a:cs typeface="Arial" pitchFamily="34" charset="0"/>
              </a:rPr>
              <a:t>, a </a:t>
            </a:r>
            <a:r>
              <a:rPr lang="en-US" sz="2000" spc="-10" dirty="0">
                <a:latin typeface="Arial" pitchFamily="34" charset="0"/>
                <a:cs typeface="Arial" pitchFamily="34" charset="0"/>
              </a:rPr>
              <a:t>young </a:t>
            </a:r>
            <a:r>
              <a:rPr lang="en-US" sz="2000" spc="-15" dirty="0">
                <a:latin typeface="Arial" pitchFamily="34" charset="0"/>
                <a:cs typeface="Arial" pitchFamily="34" charset="0"/>
              </a:rPr>
              <a:t>woman who </a:t>
            </a:r>
            <a:r>
              <a:rPr lang="en-US" sz="2000" spc="-10" dirty="0">
                <a:latin typeface="Arial" pitchFamily="34" charset="0"/>
                <a:cs typeface="Arial" pitchFamily="34" charset="0"/>
              </a:rPr>
              <a:t>worked  </a:t>
            </a:r>
            <a:r>
              <a:rPr lang="en-US" sz="2000" dirty="0">
                <a:latin typeface="Arial" pitchFamily="34" charset="0"/>
                <a:cs typeface="Arial" pitchFamily="34" charset="0"/>
              </a:rPr>
              <a:t>for </a:t>
            </a:r>
            <a:r>
              <a:rPr lang="en-US" sz="2000" spc="-35" dirty="0">
                <a:latin typeface="Arial" pitchFamily="34" charset="0"/>
                <a:cs typeface="Arial" pitchFamily="34" charset="0"/>
              </a:rPr>
              <a:t>Mr.</a:t>
            </a:r>
            <a:r>
              <a:rPr lang="en-US" sz="2000" spc="-5" dirty="0">
                <a:latin typeface="Arial" pitchFamily="34" charset="0"/>
                <a:cs typeface="Arial" pitchFamily="34" charset="0"/>
              </a:rPr>
              <a:t> Frank.</a:t>
            </a:r>
            <a:endParaRPr lang="en-US" sz="2000" dirty="0">
              <a:latin typeface="Arial" pitchFamily="34" charset="0"/>
              <a:cs typeface="Arial" pitchFamily="34" charset="0"/>
            </a:endParaRPr>
          </a:p>
          <a:p>
            <a:pPr marL="355600" marR="48895" indent="-342900">
              <a:lnSpc>
                <a:spcPct val="130000"/>
              </a:lnSpc>
              <a:buChar char="•"/>
              <a:tabLst>
                <a:tab pos="354965" algn="l"/>
                <a:tab pos="355600" algn="l"/>
              </a:tabLst>
            </a:pPr>
            <a:r>
              <a:rPr lang="en-US" sz="2000" dirty="0">
                <a:latin typeface="Arial" pitchFamily="34" charset="0"/>
                <a:cs typeface="Arial" pitchFamily="34" charset="0"/>
              </a:rPr>
              <a:t>There </a:t>
            </a:r>
            <a:r>
              <a:rPr lang="en-US" sz="2000" spc="-5" dirty="0">
                <a:latin typeface="Arial" pitchFamily="34" charset="0"/>
                <a:cs typeface="Arial" pitchFamily="34" charset="0"/>
              </a:rPr>
              <a:t>are a number </a:t>
            </a:r>
            <a:r>
              <a:rPr lang="en-US" sz="2000" dirty="0">
                <a:latin typeface="Arial" pitchFamily="34" charset="0"/>
                <a:cs typeface="Arial" pitchFamily="34" charset="0"/>
              </a:rPr>
              <a:t>of </a:t>
            </a:r>
            <a:r>
              <a:rPr lang="en-US" sz="2000" spc="-5" dirty="0">
                <a:latin typeface="Arial" pitchFamily="34" charset="0"/>
                <a:cs typeface="Arial" pitchFamily="34" charset="0"/>
              </a:rPr>
              <a:t>people helping </a:t>
            </a:r>
            <a:r>
              <a:rPr lang="en-US" sz="2000" dirty="0">
                <a:latin typeface="Arial" pitchFamily="34" charset="0"/>
                <a:cs typeface="Arial" pitchFamily="34" charset="0"/>
              </a:rPr>
              <a:t>the </a:t>
            </a:r>
            <a:r>
              <a:rPr lang="en-US" sz="2000" spc="-5" dirty="0">
                <a:latin typeface="Arial" pitchFamily="34" charset="0"/>
                <a:cs typeface="Arial" pitchFamily="34" charset="0"/>
              </a:rPr>
              <a:t>families survive in </a:t>
            </a:r>
            <a:r>
              <a:rPr lang="en-US" sz="2000" dirty="0">
                <a:latin typeface="Arial" pitchFamily="34" charset="0"/>
                <a:cs typeface="Arial" pitchFamily="34" charset="0"/>
              </a:rPr>
              <a:t>the </a:t>
            </a:r>
            <a:r>
              <a:rPr lang="en-US" sz="2000" spc="-5" dirty="0">
                <a:latin typeface="Arial" pitchFamily="34" charset="0"/>
                <a:cs typeface="Arial" pitchFamily="34" charset="0"/>
              </a:rPr>
              <a:t>"Secret </a:t>
            </a:r>
            <a:r>
              <a:rPr lang="en-US" sz="2000" spc="-10" dirty="0">
                <a:latin typeface="Arial" pitchFamily="34" charset="0"/>
                <a:cs typeface="Arial" pitchFamily="34" charset="0"/>
              </a:rPr>
              <a:t>Annex", </a:t>
            </a:r>
            <a:r>
              <a:rPr lang="en-US" sz="2000" spc="-5" dirty="0">
                <a:latin typeface="Arial" pitchFamily="34" charset="0"/>
                <a:cs typeface="Arial" pitchFamily="34" charset="0"/>
              </a:rPr>
              <a:t>they include </a:t>
            </a:r>
            <a:r>
              <a:rPr lang="en-US" sz="2000" spc="-5" dirty="0" err="1">
                <a:latin typeface="Arial" pitchFamily="34" charset="0"/>
                <a:cs typeface="Arial" pitchFamily="34" charset="0"/>
              </a:rPr>
              <a:t>Miep</a:t>
            </a:r>
            <a:r>
              <a:rPr lang="en-US" sz="2000" spc="-5" dirty="0">
                <a:latin typeface="Arial" pitchFamily="34" charset="0"/>
                <a:cs typeface="Arial" pitchFamily="34" charset="0"/>
              </a:rPr>
              <a:t> and  her husband </a:t>
            </a:r>
            <a:r>
              <a:rPr lang="en-US" sz="2000" spc="-5" dirty="0" err="1">
                <a:latin typeface="Arial" pitchFamily="34" charset="0"/>
                <a:cs typeface="Arial" pitchFamily="34" charset="0"/>
              </a:rPr>
              <a:t>Henk</a:t>
            </a:r>
            <a:r>
              <a:rPr lang="en-US" sz="2000" spc="-5" dirty="0">
                <a:latin typeface="Arial" pitchFamily="34" charset="0"/>
                <a:cs typeface="Arial" pitchFamily="34" charset="0"/>
              </a:rPr>
              <a:t>, Elli, and </a:t>
            </a:r>
            <a:r>
              <a:rPr lang="en-US" sz="2000" spc="-35" dirty="0">
                <a:latin typeface="Arial" pitchFamily="34" charset="0"/>
                <a:cs typeface="Arial" pitchFamily="34" charset="0"/>
              </a:rPr>
              <a:t>Mr.</a:t>
            </a:r>
            <a:r>
              <a:rPr lang="en-US" sz="2000" spc="45" dirty="0">
                <a:latin typeface="Arial" pitchFamily="34" charset="0"/>
                <a:cs typeface="Arial" pitchFamily="34" charset="0"/>
              </a:rPr>
              <a:t> </a:t>
            </a:r>
            <a:r>
              <a:rPr lang="en-US" sz="2000" spc="-5" dirty="0" err="1">
                <a:latin typeface="Arial" pitchFamily="34" charset="0"/>
                <a:cs typeface="Arial" pitchFamily="34" charset="0"/>
              </a:rPr>
              <a:t>Koophuis</a:t>
            </a:r>
            <a:r>
              <a:rPr lang="en-US" sz="2000" spc="-5" dirty="0">
                <a:latin typeface="Arial" pitchFamily="34" charset="0"/>
                <a:cs typeface="Arial" pitchFamily="34" charset="0"/>
              </a:rPr>
              <a:t>.</a:t>
            </a:r>
            <a:endParaRPr lang="en-US" sz="2000" dirty="0">
              <a:latin typeface="Arial" pitchFamily="34" charset="0"/>
              <a:cs typeface="Arial" pitchFamily="34" charset="0"/>
            </a:endParaRPr>
          </a:p>
          <a:p>
            <a:pPr marL="355600" indent="-342900">
              <a:lnSpc>
                <a:spcPct val="100000"/>
              </a:lnSpc>
              <a:spcBef>
                <a:spcPts val="650"/>
              </a:spcBef>
              <a:buChar char="•"/>
              <a:tabLst>
                <a:tab pos="354965" algn="l"/>
                <a:tab pos="355600" algn="l"/>
              </a:tabLst>
            </a:pPr>
            <a:r>
              <a:rPr lang="en-US" sz="2000" spc="-5" dirty="0">
                <a:latin typeface="Arial" pitchFamily="34" charset="0"/>
                <a:cs typeface="Arial" pitchFamily="34" charset="0"/>
              </a:rPr>
              <a:t>There are also others </a:t>
            </a:r>
            <a:r>
              <a:rPr lang="en-US" sz="2000" spc="-20" dirty="0">
                <a:latin typeface="Arial" pitchFamily="34" charset="0"/>
                <a:cs typeface="Arial" pitchFamily="34" charset="0"/>
              </a:rPr>
              <a:t>who </a:t>
            </a:r>
            <a:r>
              <a:rPr lang="en-US" sz="2000" dirty="0">
                <a:latin typeface="Arial" pitchFamily="34" charset="0"/>
                <a:cs typeface="Arial" pitchFamily="34" charset="0"/>
              </a:rPr>
              <a:t>take a </a:t>
            </a:r>
            <a:r>
              <a:rPr lang="en-US" sz="2000" spc="-5" dirty="0">
                <a:latin typeface="Arial" pitchFamily="34" charset="0"/>
                <a:cs typeface="Arial" pitchFamily="34" charset="0"/>
              </a:rPr>
              <a:t>smaller role </a:t>
            </a:r>
            <a:r>
              <a:rPr lang="en-US" sz="2000" dirty="0">
                <a:latin typeface="Arial" pitchFamily="34" charset="0"/>
                <a:cs typeface="Arial" pitchFamily="34" charset="0"/>
              </a:rPr>
              <a:t>in </a:t>
            </a:r>
            <a:r>
              <a:rPr lang="en-US" sz="2000" spc="-5" dirty="0">
                <a:latin typeface="Arial" pitchFamily="34" charset="0"/>
                <a:cs typeface="Arial" pitchFamily="34" charset="0"/>
              </a:rPr>
              <a:t>helping them survive </a:t>
            </a:r>
            <a:r>
              <a:rPr lang="en-US" sz="2000" spc="-10" dirty="0">
                <a:latin typeface="Arial" pitchFamily="34" charset="0"/>
                <a:cs typeface="Arial" pitchFamily="34" charset="0"/>
              </a:rPr>
              <a:t>World </a:t>
            </a:r>
            <a:r>
              <a:rPr lang="en-US" sz="2000" spc="-30" dirty="0">
                <a:latin typeface="Arial" pitchFamily="34" charset="0"/>
                <a:cs typeface="Arial" pitchFamily="34" charset="0"/>
              </a:rPr>
              <a:t>War</a:t>
            </a:r>
            <a:r>
              <a:rPr lang="en-US" sz="2000" spc="140" dirty="0">
                <a:latin typeface="Arial" pitchFamily="34" charset="0"/>
                <a:cs typeface="Arial" pitchFamily="34" charset="0"/>
              </a:rPr>
              <a:t> </a:t>
            </a:r>
            <a:r>
              <a:rPr lang="en-US" sz="2000" dirty="0">
                <a:latin typeface="Arial" pitchFamily="34" charset="0"/>
                <a:cs typeface="Arial" pitchFamily="34" charset="0"/>
              </a:rPr>
              <a:t>II.</a:t>
            </a:r>
          </a:p>
          <a:p>
            <a:pPr marL="355600" marR="170180" indent="-342900">
              <a:lnSpc>
                <a:spcPct val="130000"/>
              </a:lnSpc>
              <a:spcBef>
                <a:spcPts val="5"/>
              </a:spcBef>
              <a:buChar char="•"/>
              <a:tabLst>
                <a:tab pos="354965" algn="l"/>
                <a:tab pos="355600" algn="l"/>
              </a:tabLst>
            </a:pPr>
            <a:r>
              <a:rPr lang="en-US" sz="2000" spc="-5" dirty="0">
                <a:latin typeface="Arial" pitchFamily="34" charset="0"/>
                <a:cs typeface="Arial" pitchFamily="34" charset="0"/>
              </a:rPr>
              <a:t>Anne and her mother </a:t>
            </a:r>
            <a:r>
              <a:rPr lang="en-US" sz="2000" spc="-10" dirty="0">
                <a:latin typeface="Arial" pitchFamily="34" charset="0"/>
                <a:cs typeface="Arial" pitchFamily="34" charset="0"/>
              </a:rPr>
              <a:t>do </a:t>
            </a:r>
            <a:r>
              <a:rPr lang="en-US" sz="2000" spc="-5" dirty="0">
                <a:latin typeface="Arial" pitchFamily="34" charset="0"/>
                <a:cs typeface="Arial" pitchFamily="34" charset="0"/>
              </a:rPr>
              <a:t>not get along </a:t>
            </a:r>
            <a:r>
              <a:rPr lang="en-US" sz="2000" dirty="0">
                <a:latin typeface="Arial" pitchFamily="34" charset="0"/>
                <a:cs typeface="Arial" pitchFamily="34" charset="0"/>
              </a:rPr>
              <a:t>at </a:t>
            </a:r>
            <a:r>
              <a:rPr lang="en-US" sz="2000" spc="-5" dirty="0">
                <a:latin typeface="Arial" pitchFamily="34" charset="0"/>
                <a:cs typeface="Arial" pitchFamily="34" charset="0"/>
              </a:rPr>
              <a:t>all. Anne also feels as </a:t>
            </a:r>
            <a:r>
              <a:rPr lang="en-US" sz="2000" dirty="0">
                <a:latin typeface="Arial" pitchFamily="34" charset="0"/>
                <a:cs typeface="Arial" pitchFamily="34" charset="0"/>
              </a:rPr>
              <a:t>if </a:t>
            </a:r>
            <a:r>
              <a:rPr lang="en-US" sz="2000" spc="-5" dirty="0">
                <a:latin typeface="Arial" pitchFamily="34" charset="0"/>
                <a:cs typeface="Arial" pitchFamily="34" charset="0"/>
              </a:rPr>
              <a:t>she cannot behave in a manner that  pleases any </a:t>
            </a:r>
            <a:r>
              <a:rPr lang="en-US" sz="2000" dirty="0">
                <a:latin typeface="Arial" pitchFamily="34" charset="0"/>
                <a:cs typeface="Arial" pitchFamily="34" charset="0"/>
              </a:rPr>
              <a:t>of the </a:t>
            </a:r>
            <a:r>
              <a:rPr lang="en-US" sz="2000" spc="-5" dirty="0">
                <a:latin typeface="Arial" pitchFamily="34" charset="0"/>
                <a:cs typeface="Arial" pitchFamily="34" charset="0"/>
              </a:rPr>
              <a:t>adults.</a:t>
            </a:r>
            <a:endParaRPr lang="en-US" sz="2000" dirty="0">
              <a:latin typeface="Arial" pitchFamily="34" charset="0"/>
              <a:cs typeface="Arial" pitchFamily="34" charset="0"/>
            </a:endParaRPr>
          </a:p>
          <a:p>
            <a:pPr marL="355600" marR="5080" indent="-342900">
              <a:lnSpc>
                <a:spcPct val="130000"/>
              </a:lnSpc>
              <a:buClr>
                <a:srgbClr val="5F5F5F"/>
              </a:buClr>
              <a:buFont typeface="Arial"/>
              <a:buChar char="•"/>
              <a:tabLst>
                <a:tab pos="419100" algn="l"/>
                <a:tab pos="419734" algn="l"/>
              </a:tabLst>
            </a:pPr>
            <a:endParaRPr lang="en-US" sz="2000" dirty="0">
              <a:latin typeface="Arial" pitchFamily="34" charset="0"/>
              <a:cs typeface="Arial"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304800"/>
            <a:ext cx="2286000" cy="646331"/>
          </a:xfrm>
          <a:prstGeom prst="rect">
            <a:avLst/>
          </a:prstGeom>
        </p:spPr>
        <p:txBody>
          <a:bodyPr wrap="square">
            <a:spAutoFit/>
          </a:bodyPr>
          <a:lstStyle/>
          <a:p>
            <a:r>
              <a:rPr lang="en-US" sz="3600" b="1" spc="-5" dirty="0" smtClean="0">
                <a:solidFill>
                  <a:srgbClr val="C00000"/>
                </a:solidFill>
              </a:rPr>
              <a:t>Summary</a:t>
            </a:r>
            <a:endParaRPr lang="en-US" sz="3600" dirty="0"/>
          </a:p>
        </p:txBody>
      </p:sp>
      <p:sp>
        <p:nvSpPr>
          <p:cNvPr id="3" name="Rectangle 2"/>
          <p:cNvSpPr/>
          <p:nvPr/>
        </p:nvSpPr>
        <p:spPr>
          <a:xfrm>
            <a:off x="457200" y="990600"/>
            <a:ext cx="11049000" cy="5445080"/>
          </a:xfrm>
          <a:prstGeom prst="rect">
            <a:avLst/>
          </a:prstGeom>
        </p:spPr>
        <p:txBody>
          <a:bodyPr wrap="square">
            <a:spAutoFit/>
          </a:bodyPr>
          <a:lstStyle/>
          <a:p>
            <a:pPr marL="354965" marR="279400" indent="-342900">
              <a:lnSpc>
                <a:spcPct val="130100"/>
              </a:lnSpc>
              <a:spcBef>
                <a:spcPts val="100"/>
              </a:spcBef>
              <a:buChar char="•"/>
              <a:tabLst>
                <a:tab pos="354965" algn="l"/>
                <a:tab pos="355600" algn="l"/>
              </a:tabLst>
            </a:pPr>
            <a:r>
              <a:rPr lang="en-US" sz="2400" spc="-5" dirty="0" smtClean="0">
                <a:latin typeface="Arial" pitchFamily="34" charset="0"/>
                <a:cs typeface="Arial" pitchFamily="34" charset="0"/>
              </a:rPr>
              <a:t>Her situation </a:t>
            </a:r>
            <a:r>
              <a:rPr lang="en-US" sz="2400" spc="-15" dirty="0" smtClean="0">
                <a:latin typeface="Arial" pitchFamily="34" charset="0"/>
                <a:cs typeface="Arial" pitchFamily="34" charset="0"/>
              </a:rPr>
              <a:t>with </a:t>
            </a:r>
            <a:r>
              <a:rPr lang="en-US" sz="2400" spc="-5" dirty="0" smtClean="0">
                <a:latin typeface="Arial" pitchFamily="34" charset="0"/>
                <a:cs typeface="Arial" pitchFamily="34" charset="0"/>
              </a:rPr>
              <a:t>her mother comes </a:t>
            </a:r>
            <a:r>
              <a:rPr lang="en-US" sz="2400" dirty="0" smtClean="0">
                <a:latin typeface="Arial" pitchFamily="34" charset="0"/>
                <a:cs typeface="Arial" pitchFamily="34" charset="0"/>
              </a:rPr>
              <a:t>to </a:t>
            </a:r>
            <a:r>
              <a:rPr lang="en-US" sz="2400" spc="-5" dirty="0" smtClean="0">
                <a:latin typeface="Arial" pitchFamily="34" charset="0"/>
                <a:cs typeface="Arial" pitchFamily="34" charset="0"/>
              </a:rPr>
              <a:t>a head one night as </a:t>
            </a:r>
            <a:r>
              <a:rPr lang="en-US" sz="2400" dirty="0" smtClean="0">
                <a:latin typeface="Arial" pitchFamily="34" charset="0"/>
                <a:cs typeface="Arial" pitchFamily="34" charset="0"/>
              </a:rPr>
              <a:t>Mrs. Frank </a:t>
            </a:r>
            <a:r>
              <a:rPr lang="en-US" sz="2400" spc="-5" dirty="0" smtClean="0">
                <a:latin typeface="Arial" pitchFamily="34" charset="0"/>
                <a:cs typeface="Arial" pitchFamily="34" charset="0"/>
              </a:rPr>
              <a:t>asks Anne </a:t>
            </a:r>
            <a:r>
              <a:rPr lang="en-US" sz="2400" dirty="0" smtClean="0">
                <a:latin typeface="Arial" pitchFamily="34" charset="0"/>
                <a:cs typeface="Arial" pitchFamily="34" charset="0"/>
              </a:rPr>
              <a:t>if </a:t>
            </a:r>
            <a:r>
              <a:rPr lang="en-US" sz="2400" spc="-5" dirty="0" smtClean="0">
                <a:latin typeface="Arial" pitchFamily="34" charset="0"/>
                <a:cs typeface="Arial" pitchFamily="34" charset="0"/>
              </a:rPr>
              <a:t>she, instead </a:t>
            </a:r>
            <a:r>
              <a:rPr lang="en-US" sz="2400" dirty="0" smtClean="0">
                <a:latin typeface="Arial" pitchFamily="34" charset="0"/>
                <a:cs typeface="Arial" pitchFamily="34" charset="0"/>
              </a:rPr>
              <a:t>of </a:t>
            </a:r>
            <a:r>
              <a:rPr lang="en-US" sz="2400" spc="-35" dirty="0" smtClean="0">
                <a:latin typeface="Arial" pitchFamily="34" charset="0"/>
                <a:cs typeface="Arial" pitchFamily="34" charset="0"/>
              </a:rPr>
              <a:t>Mr.  </a:t>
            </a:r>
            <a:r>
              <a:rPr lang="en-US" sz="2400" spc="-5" dirty="0" smtClean="0">
                <a:latin typeface="Arial" pitchFamily="34" charset="0"/>
                <a:cs typeface="Arial" pitchFamily="34" charset="0"/>
              </a:rPr>
              <a:t>Frank, </a:t>
            </a:r>
            <a:r>
              <a:rPr lang="en-US" sz="2400" dirty="0" smtClean="0">
                <a:latin typeface="Arial" pitchFamily="34" charset="0"/>
                <a:cs typeface="Arial" pitchFamily="34" charset="0"/>
              </a:rPr>
              <a:t>can say </a:t>
            </a:r>
            <a:r>
              <a:rPr lang="en-US" sz="2400" spc="-5" dirty="0" smtClean="0">
                <a:latin typeface="Arial" pitchFamily="34" charset="0"/>
                <a:cs typeface="Arial" pitchFamily="34" charset="0"/>
              </a:rPr>
              <a:t>Anne's </a:t>
            </a:r>
            <a:r>
              <a:rPr lang="en-US" sz="2400" spc="-10" dirty="0" smtClean="0">
                <a:latin typeface="Arial" pitchFamily="34" charset="0"/>
                <a:cs typeface="Arial" pitchFamily="34" charset="0"/>
              </a:rPr>
              <a:t>prayers </a:t>
            </a:r>
            <a:r>
              <a:rPr lang="en-US" sz="2400" spc="-15" dirty="0" smtClean="0">
                <a:latin typeface="Arial" pitchFamily="34" charset="0"/>
                <a:cs typeface="Arial" pitchFamily="34" charset="0"/>
              </a:rPr>
              <a:t>with </a:t>
            </a:r>
            <a:r>
              <a:rPr lang="en-US" sz="2400" spc="-30" dirty="0" smtClean="0">
                <a:latin typeface="Arial" pitchFamily="34" charset="0"/>
                <a:cs typeface="Arial" pitchFamily="34" charset="0"/>
              </a:rPr>
              <a:t>her. </a:t>
            </a:r>
            <a:r>
              <a:rPr lang="en-US" sz="2400" spc="-5" dirty="0" smtClean="0">
                <a:latin typeface="Arial" pitchFamily="34" charset="0"/>
                <a:cs typeface="Arial" pitchFamily="34" charset="0"/>
              </a:rPr>
              <a:t>Anne refuses her mother's request. Her mother tells Anne that  she </a:t>
            </a:r>
            <a:r>
              <a:rPr lang="en-US" sz="2400" spc="-15" dirty="0" smtClean="0">
                <a:latin typeface="Arial" pitchFamily="34" charset="0"/>
                <a:cs typeface="Arial" pitchFamily="34" charset="0"/>
              </a:rPr>
              <a:t>will </a:t>
            </a:r>
            <a:r>
              <a:rPr lang="en-US" sz="2400" dirty="0" smtClean="0">
                <a:latin typeface="Arial" pitchFamily="34" charset="0"/>
                <a:cs typeface="Arial" pitchFamily="34" charset="0"/>
              </a:rPr>
              <a:t>try </a:t>
            </a:r>
            <a:r>
              <a:rPr lang="en-US" sz="2400" spc="-5" dirty="0" smtClean="0">
                <a:latin typeface="Arial" pitchFamily="34" charset="0"/>
                <a:cs typeface="Arial" pitchFamily="34" charset="0"/>
              </a:rPr>
              <a:t>not </a:t>
            </a:r>
            <a:r>
              <a:rPr lang="en-US" sz="2400" dirty="0" smtClean="0">
                <a:latin typeface="Arial" pitchFamily="34" charset="0"/>
                <a:cs typeface="Arial" pitchFamily="34" charset="0"/>
              </a:rPr>
              <a:t>to force </a:t>
            </a:r>
            <a:r>
              <a:rPr lang="en-US" sz="2400" spc="-5" dirty="0" smtClean="0">
                <a:latin typeface="Arial" pitchFamily="34" charset="0"/>
                <a:cs typeface="Arial" pitchFamily="34" charset="0"/>
              </a:rPr>
              <a:t>her </a:t>
            </a:r>
            <a:r>
              <a:rPr lang="en-US" sz="2400" dirty="0" smtClean="0">
                <a:latin typeface="Arial" pitchFamily="34" charset="0"/>
                <a:cs typeface="Arial" pitchFamily="34" charset="0"/>
              </a:rPr>
              <a:t>to </a:t>
            </a:r>
            <a:r>
              <a:rPr lang="en-US" sz="2400" spc="-5" dirty="0" smtClean="0">
                <a:latin typeface="Arial" pitchFamily="34" charset="0"/>
                <a:cs typeface="Arial" pitchFamily="34" charset="0"/>
              </a:rPr>
              <a:t>love</a:t>
            </a:r>
            <a:r>
              <a:rPr lang="en-US" sz="2400" spc="55" dirty="0" smtClean="0">
                <a:latin typeface="Arial" pitchFamily="34" charset="0"/>
                <a:cs typeface="Arial" pitchFamily="34" charset="0"/>
              </a:rPr>
              <a:t> </a:t>
            </a:r>
            <a:r>
              <a:rPr lang="en-US" sz="2400" spc="-30" dirty="0" smtClean="0">
                <a:latin typeface="Arial" pitchFamily="34" charset="0"/>
                <a:cs typeface="Arial" pitchFamily="34" charset="0"/>
              </a:rPr>
              <a:t>her.</a:t>
            </a:r>
            <a:endParaRPr lang="en-US" sz="2400" spc="-5" dirty="0" smtClean="0">
              <a:latin typeface="Arial"/>
              <a:cs typeface="Arial"/>
            </a:endParaRPr>
          </a:p>
          <a:p>
            <a:pPr marL="354965" marR="279400" indent="-342900">
              <a:lnSpc>
                <a:spcPct val="130100"/>
              </a:lnSpc>
              <a:spcBef>
                <a:spcPts val="100"/>
              </a:spcBef>
              <a:buChar char="•"/>
              <a:tabLst>
                <a:tab pos="354965" algn="l"/>
                <a:tab pos="355600" algn="l"/>
              </a:tabLst>
            </a:pPr>
            <a:r>
              <a:rPr lang="en-US" sz="2400" spc="-5" dirty="0" smtClean="0">
                <a:latin typeface="Arial"/>
                <a:cs typeface="Arial"/>
              </a:rPr>
              <a:t>The </a:t>
            </a:r>
            <a:r>
              <a:rPr lang="en-US" sz="2400" spc="-5" dirty="0" smtClean="0">
                <a:latin typeface="Arial"/>
                <a:cs typeface="Arial"/>
              </a:rPr>
              <a:t>war is also exacting a </a:t>
            </a:r>
            <a:r>
              <a:rPr lang="en-US" sz="2400" dirty="0" smtClean="0">
                <a:latin typeface="Arial"/>
                <a:cs typeface="Arial"/>
              </a:rPr>
              <a:t>toll </a:t>
            </a:r>
            <a:r>
              <a:rPr lang="en-US" sz="2400" spc="-5" dirty="0" smtClean="0">
                <a:latin typeface="Arial"/>
                <a:cs typeface="Arial"/>
              </a:rPr>
              <a:t>on everyone. The </a:t>
            </a:r>
            <a:r>
              <a:rPr lang="en-US" sz="2400" dirty="0" smtClean="0">
                <a:latin typeface="Arial"/>
                <a:cs typeface="Arial"/>
              </a:rPr>
              <a:t>people </a:t>
            </a:r>
            <a:r>
              <a:rPr lang="en-US" sz="2400" spc="-5" dirty="0" smtClean="0">
                <a:latin typeface="Arial"/>
                <a:cs typeface="Arial"/>
              </a:rPr>
              <a:t>helping the families  in the "Secret Annex" are becoming</a:t>
            </a:r>
            <a:r>
              <a:rPr lang="en-US" sz="2400" spc="-95" dirty="0" smtClean="0">
                <a:latin typeface="Arial"/>
                <a:cs typeface="Arial"/>
              </a:rPr>
              <a:t> </a:t>
            </a:r>
            <a:r>
              <a:rPr lang="en-US" sz="2400" spc="-5" dirty="0" smtClean="0">
                <a:latin typeface="Arial"/>
                <a:cs typeface="Arial"/>
              </a:rPr>
              <a:t>ill.</a:t>
            </a:r>
            <a:endParaRPr lang="en-US" sz="2400" dirty="0" smtClean="0">
              <a:latin typeface="Arial"/>
              <a:cs typeface="Arial"/>
            </a:endParaRPr>
          </a:p>
          <a:p>
            <a:pPr marL="354965" marR="5080" indent="-342900">
              <a:lnSpc>
                <a:spcPct val="130000"/>
              </a:lnSpc>
              <a:buChar char="•"/>
              <a:tabLst>
                <a:tab pos="354965" algn="l"/>
                <a:tab pos="355600" algn="l"/>
              </a:tabLst>
            </a:pPr>
            <a:r>
              <a:rPr lang="en-US" sz="2400" spc="-5" dirty="0" smtClean="0">
                <a:latin typeface="Arial"/>
                <a:cs typeface="Arial"/>
              </a:rPr>
              <a:t>This is a twofold problem because they </a:t>
            </a:r>
            <a:r>
              <a:rPr lang="en-US" sz="2400" dirty="0" smtClean="0">
                <a:latin typeface="Arial"/>
                <a:cs typeface="Arial"/>
              </a:rPr>
              <a:t>are </a:t>
            </a:r>
            <a:r>
              <a:rPr lang="en-US" sz="2400" spc="-5" dirty="0" smtClean="0">
                <a:latin typeface="Arial"/>
                <a:cs typeface="Arial"/>
              </a:rPr>
              <a:t>an extension of the families in the  Annex so the group is worried about the well-being of their</a:t>
            </a:r>
            <a:r>
              <a:rPr lang="en-US" sz="2400" spc="95" dirty="0" smtClean="0">
                <a:latin typeface="Arial"/>
                <a:cs typeface="Arial"/>
              </a:rPr>
              <a:t> </a:t>
            </a:r>
            <a:r>
              <a:rPr lang="en-US" sz="2400" spc="-5" dirty="0" smtClean="0">
                <a:latin typeface="Arial"/>
                <a:cs typeface="Arial"/>
              </a:rPr>
              <a:t>helpers.</a:t>
            </a:r>
            <a:endParaRPr lang="en-US" sz="2400" dirty="0" smtClean="0">
              <a:latin typeface="Arial"/>
              <a:cs typeface="Arial"/>
            </a:endParaRPr>
          </a:p>
          <a:p>
            <a:pPr marL="354965" marR="562610" indent="-342900">
              <a:lnSpc>
                <a:spcPct val="130000"/>
              </a:lnSpc>
              <a:spcBef>
                <a:spcPts val="5"/>
              </a:spcBef>
              <a:buChar char="•"/>
              <a:tabLst>
                <a:tab pos="354965" algn="l"/>
                <a:tab pos="355600" algn="l"/>
              </a:tabLst>
            </a:pPr>
            <a:r>
              <a:rPr lang="en-US" sz="2400" spc="-5" dirty="0" smtClean="0">
                <a:latin typeface="Arial"/>
                <a:cs typeface="Arial"/>
              </a:rPr>
              <a:t>Another part of this is if the helpers are ill then the families are not able to  receive food and other necessities for</a:t>
            </a:r>
            <a:r>
              <a:rPr lang="en-US" sz="2400" spc="25" dirty="0" smtClean="0">
                <a:latin typeface="Arial"/>
                <a:cs typeface="Arial"/>
              </a:rPr>
              <a:t> </a:t>
            </a:r>
            <a:r>
              <a:rPr lang="en-US" sz="2400" spc="-5" dirty="0" smtClean="0">
                <a:latin typeface="Arial"/>
                <a:cs typeface="Arial"/>
              </a:rPr>
              <a:t>survival.</a:t>
            </a:r>
            <a:endParaRPr lang="en-US" sz="2400" dirty="0" smtClean="0">
              <a:latin typeface="Arial"/>
              <a:cs typeface="Arial"/>
            </a:endParaRPr>
          </a:p>
          <a:p>
            <a:pPr marL="354965" marR="541020" indent="-342900">
              <a:lnSpc>
                <a:spcPts val="3900"/>
              </a:lnSpc>
              <a:spcBef>
                <a:spcPts val="280"/>
              </a:spcBef>
              <a:buChar char="•"/>
              <a:tabLst>
                <a:tab pos="354965" algn="l"/>
                <a:tab pos="355600" algn="l"/>
              </a:tabLst>
            </a:pPr>
            <a:endParaRPr lang="en-US" sz="2400" dirty="0">
              <a:latin typeface="Arial" pitchFamily="34" charset="0"/>
              <a:cs typeface="Arial"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52400"/>
            <a:ext cx="2286000" cy="646331"/>
          </a:xfrm>
          <a:prstGeom prst="rect">
            <a:avLst/>
          </a:prstGeom>
        </p:spPr>
        <p:txBody>
          <a:bodyPr wrap="square">
            <a:spAutoFit/>
          </a:bodyPr>
          <a:lstStyle/>
          <a:p>
            <a:r>
              <a:rPr lang="en-US" sz="3600" b="1" spc="-5" dirty="0" smtClean="0">
                <a:solidFill>
                  <a:srgbClr val="C00000"/>
                </a:solidFill>
              </a:rPr>
              <a:t>Summary</a:t>
            </a:r>
            <a:endParaRPr lang="en-US" sz="3600" dirty="0"/>
          </a:p>
        </p:txBody>
      </p:sp>
      <p:sp>
        <p:nvSpPr>
          <p:cNvPr id="3" name="Rectangle 2"/>
          <p:cNvSpPr/>
          <p:nvPr/>
        </p:nvSpPr>
        <p:spPr>
          <a:xfrm>
            <a:off x="457200" y="838200"/>
            <a:ext cx="11049000" cy="5593839"/>
          </a:xfrm>
          <a:prstGeom prst="rect">
            <a:avLst/>
          </a:prstGeom>
        </p:spPr>
        <p:txBody>
          <a:bodyPr wrap="square">
            <a:spAutoFit/>
          </a:bodyPr>
          <a:lstStyle/>
          <a:p>
            <a:pPr marL="354965" marR="541020" indent="-342900">
              <a:lnSpc>
                <a:spcPts val="3900"/>
              </a:lnSpc>
              <a:spcBef>
                <a:spcPts val="280"/>
              </a:spcBef>
              <a:buChar char="•"/>
              <a:tabLst>
                <a:tab pos="354965" algn="l"/>
                <a:tab pos="355600" algn="l"/>
              </a:tabLst>
            </a:pPr>
            <a:r>
              <a:rPr lang="en-US" sz="2000" spc="-5" dirty="0" smtClean="0">
                <a:latin typeface="Arial"/>
                <a:cs typeface="Arial"/>
              </a:rPr>
              <a:t>They are </a:t>
            </a:r>
            <a:r>
              <a:rPr lang="en-US" sz="2000" dirty="0" smtClean="0">
                <a:latin typeface="Arial"/>
                <a:cs typeface="Arial"/>
              </a:rPr>
              <a:t>also </a:t>
            </a:r>
            <a:r>
              <a:rPr lang="en-US" sz="2000" spc="-5" dirty="0" smtClean="0">
                <a:latin typeface="Arial"/>
                <a:cs typeface="Arial"/>
              </a:rPr>
              <a:t>being plagued with burglaries at the building. Several times  burglars have tried and sometimes succeeded to break into the</a:t>
            </a:r>
            <a:r>
              <a:rPr lang="en-US" sz="2000" spc="150" dirty="0" smtClean="0">
                <a:latin typeface="Arial"/>
                <a:cs typeface="Arial"/>
              </a:rPr>
              <a:t> </a:t>
            </a:r>
            <a:r>
              <a:rPr lang="en-US" sz="2000" spc="-5" dirty="0" smtClean="0">
                <a:latin typeface="Arial"/>
                <a:cs typeface="Arial"/>
              </a:rPr>
              <a:t>building.</a:t>
            </a:r>
            <a:endParaRPr lang="en-US" sz="2000" dirty="0" smtClean="0">
              <a:latin typeface="Arial"/>
              <a:cs typeface="Arial"/>
            </a:endParaRPr>
          </a:p>
          <a:p>
            <a:pPr marL="354965" marR="1033780" indent="-342900">
              <a:lnSpc>
                <a:spcPts val="3900"/>
              </a:lnSpc>
              <a:buChar char="•"/>
              <a:tabLst>
                <a:tab pos="354965" algn="l"/>
                <a:tab pos="355600" algn="l"/>
              </a:tabLst>
            </a:pPr>
            <a:r>
              <a:rPr lang="en-US" sz="2000" spc="-5" dirty="0" smtClean="0">
                <a:latin typeface="Arial"/>
                <a:cs typeface="Arial"/>
              </a:rPr>
              <a:t>The fear is they may hear the families and report </a:t>
            </a:r>
            <a:r>
              <a:rPr lang="en-US" sz="2000" dirty="0" smtClean="0">
                <a:latin typeface="Arial"/>
                <a:cs typeface="Arial"/>
              </a:rPr>
              <a:t>them </a:t>
            </a:r>
            <a:r>
              <a:rPr lang="en-US" sz="2000" spc="-5" dirty="0" smtClean="0">
                <a:latin typeface="Arial"/>
                <a:cs typeface="Arial"/>
              </a:rPr>
              <a:t>to the Gestapo  resulting in everyone being taken away to concentration</a:t>
            </a:r>
            <a:r>
              <a:rPr lang="en-US" sz="2000" spc="55" dirty="0" smtClean="0">
                <a:latin typeface="Arial"/>
                <a:cs typeface="Arial"/>
              </a:rPr>
              <a:t> </a:t>
            </a:r>
            <a:r>
              <a:rPr lang="en-US" sz="2000" spc="-5" dirty="0" smtClean="0">
                <a:latin typeface="Arial"/>
                <a:cs typeface="Arial"/>
              </a:rPr>
              <a:t>camps</a:t>
            </a:r>
            <a:r>
              <a:rPr lang="en-US" sz="2000" spc="-5" dirty="0" smtClean="0">
                <a:latin typeface="Arial"/>
                <a:cs typeface="Arial"/>
              </a:rPr>
              <a:t>.</a:t>
            </a:r>
          </a:p>
          <a:p>
            <a:pPr marL="354965" marR="1033780" indent="-342900">
              <a:lnSpc>
                <a:spcPts val="3900"/>
              </a:lnSpc>
              <a:buFontTx/>
              <a:buChar char="•"/>
              <a:tabLst>
                <a:tab pos="354965" algn="l"/>
                <a:tab pos="355600" algn="l"/>
              </a:tabLst>
            </a:pPr>
            <a:r>
              <a:rPr lang="en-US" sz="2000" dirty="0" smtClean="0">
                <a:latin typeface="Arial" pitchFamily="34" charset="0"/>
                <a:cs typeface="Arial" pitchFamily="34" charset="0"/>
              </a:rPr>
              <a:t>As the </a:t>
            </a:r>
            <a:r>
              <a:rPr lang="en-US" sz="2000" spc="-15" dirty="0" smtClean="0">
                <a:latin typeface="Arial" pitchFamily="34" charset="0"/>
                <a:cs typeface="Arial" pitchFamily="34" charset="0"/>
              </a:rPr>
              <a:t>war </a:t>
            </a:r>
            <a:r>
              <a:rPr lang="en-US" sz="2000" spc="-5" dirty="0" smtClean="0">
                <a:latin typeface="Arial" pitchFamily="34" charset="0"/>
                <a:cs typeface="Arial" pitchFamily="34" charset="0"/>
              </a:rPr>
              <a:t>continues on and Anne finds out about how more and more </a:t>
            </a:r>
            <a:r>
              <a:rPr lang="en-US" sz="2000" spc="-15" dirty="0" smtClean="0">
                <a:latin typeface="Arial" pitchFamily="34" charset="0"/>
                <a:cs typeface="Arial" pitchFamily="34" charset="0"/>
              </a:rPr>
              <a:t>Jews </a:t>
            </a:r>
            <a:r>
              <a:rPr lang="en-US" sz="2000" spc="-5" dirty="0" smtClean="0">
                <a:latin typeface="Arial" pitchFamily="34" charset="0"/>
                <a:cs typeface="Arial" pitchFamily="34" charset="0"/>
              </a:rPr>
              <a:t>are being sent </a:t>
            </a:r>
            <a:r>
              <a:rPr lang="en-US" sz="2000" dirty="0" smtClean="0">
                <a:latin typeface="Arial" pitchFamily="34" charset="0"/>
                <a:cs typeface="Arial" pitchFamily="34" charset="0"/>
              </a:rPr>
              <a:t>to  </a:t>
            </a:r>
            <a:r>
              <a:rPr lang="en-US" sz="2000" spc="-5" dirty="0" smtClean="0">
                <a:latin typeface="Arial" pitchFamily="34" charset="0"/>
                <a:cs typeface="Arial" pitchFamily="34" charset="0"/>
              </a:rPr>
              <a:t>concentration camps, she has difficulty dealing </a:t>
            </a:r>
            <a:r>
              <a:rPr lang="en-US" sz="2000" spc="-15" dirty="0" smtClean="0">
                <a:latin typeface="Arial" pitchFamily="34" charset="0"/>
                <a:cs typeface="Arial" pitchFamily="34" charset="0"/>
              </a:rPr>
              <a:t>with </a:t>
            </a:r>
            <a:r>
              <a:rPr lang="en-US" sz="2000" spc="-5" dirty="0" smtClean="0">
                <a:latin typeface="Arial" pitchFamily="34" charset="0"/>
                <a:cs typeface="Arial" pitchFamily="34" charset="0"/>
              </a:rPr>
              <a:t>her</a:t>
            </a:r>
            <a:r>
              <a:rPr lang="en-US" sz="2000" spc="135" dirty="0" smtClean="0">
                <a:latin typeface="Arial" pitchFamily="34" charset="0"/>
                <a:cs typeface="Arial" pitchFamily="34" charset="0"/>
              </a:rPr>
              <a:t> </a:t>
            </a:r>
            <a:r>
              <a:rPr lang="en-US" sz="2000" spc="-5" dirty="0" smtClean="0">
                <a:latin typeface="Arial" pitchFamily="34" charset="0"/>
                <a:cs typeface="Arial" pitchFamily="34" charset="0"/>
              </a:rPr>
              <a:t>emotions</a:t>
            </a:r>
            <a:r>
              <a:rPr lang="en-US" sz="2000" spc="-5" dirty="0" smtClean="0">
                <a:latin typeface="Arial" pitchFamily="34" charset="0"/>
                <a:cs typeface="Arial" pitchFamily="34" charset="0"/>
              </a:rPr>
              <a:t>.</a:t>
            </a:r>
          </a:p>
          <a:p>
            <a:pPr marL="354965" marR="1033780" indent="-342900">
              <a:lnSpc>
                <a:spcPts val="3900"/>
              </a:lnSpc>
              <a:buFontTx/>
              <a:buChar char="•"/>
              <a:tabLst>
                <a:tab pos="354965" algn="l"/>
                <a:tab pos="355600" algn="l"/>
              </a:tabLst>
            </a:pPr>
            <a:r>
              <a:rPr lang="en-US" sz="2000" spc="-5" dirty="0" smtClean="0">
                <a:latin typeface="Arial" pitchFamily="34" charset="0"/>
                <a:cs typeface="Arial" pitchFamily="34" charset="0"/>
              </a:rPr>
              <a:t>She is </a:t>
            </a:r>
            <a:r>
              <a:rPr lang="en-US" sz="2000" dirty="0" smtClean="0">
                <a:latin typeface="Arial" pitchFamily="34" charset="0"/>
                <a:cs typeface="Arial" pitchFamily="34" charset="0"/>
              </a:rPr>
              <a:t>very </a:t>
            </a:r>
            <a:r>
              <a:rPr lang="en-US" sz="2000" spc="-5" dirty="0" smtClean="0">
                <a:latin typeface="Arial" pitchFamily="34" charset="0"/>
                <a:cs typeface="Arial" pitchFamily="34" charset="0"/>
              </a:rPr>
              <a:t>happy </a:t>
            </a:r>
            <a:r>
              <a:rPr lang="en-US" sz="2000" dirty="0" smtClean="0">
                <a:latin typeface="Arial" pitchFamily="34" charset="0"/>
                <a:cs typeface="Arial" pitchFamily="34" charset="0"/>
              </a:rPr>
              <a:t>to </a:t>
            </a:r>
            <a:r>
              <a:rPr lang="en-US" sz="2000" spc="-5" dirty="0" smtClean="0">
                <a:latin typeface="Arial" pitchFamily="34" charset="0"/>
                <a:cs typeface="Arial" pitchFamily="34" charset="0"/>
              </a:rPr>
              <a:t>be </a:t>
            </a:r>
            <a:r>
              <a:rPr lang="en-US" sz="2000" dirty="0" smtClean="0">
                <a:latin typeface="Arial" pitchFamily="34" charset="0"/>
                <a:cs typeface="Arial" pitchFamily="34" charset="0"/>
              </a:rPr>
              <a:t>safe </a:t>
            </a:r>
            <a:r>
              <a:rPr lang="en-US" sz="2000" spc="-5" dirty="0" smtClean="0">
                <a:latin typeface="Arial" pitchFamily="34" charset="0"/>
                <a:cs typeface="Arial" pitchFamily="34" charset="0"/>
              </a:rPr>
              <a:t>and </a:t>
            </a:r>
            <a:r>
              <a:rPr lang="en-US" sz="2000" dirty="0" smtClean="0">
                <a:latin typeface="Arial" pitchFamily="34" charset="0"/>
                <a:cs typeface="Arial" pitchFamily="34" charset="0"/>
              </a:rPr>
              <a:t>free from </a:t>
            </a:r>
            <a:r>
              <a:rPr lang="en-US" sz="2000" spc="-5" dirty="0" smtClean="0">
                <a:latin typeface="Arial" pitchFamily="34" charset="0"/>
                <a:cs typeface="Arial" pitchFamily="34" charset="0"/>
              </a:rPr>
              <a:t>having </a:t>
            </a:r>
            <a:r>
              <a:rPr lang="en-US" sz="2000" dirty="0" smtClean="0">
                <a:latin typeface="Arial" pitchFamily="34" charset="0"/>
                <a:cs typeface="Arial" pitchFamily="34" charset="0"/>
              </a:rPr>
              <a:t>to </a:t>
            </a:r>
            <a:r>
              <a:rPr lang="en-US" sz="2000" spc="-5" dirty="0" smtClean="0">
                <a:latin typeface="Arial" pitchFamily="34" charset="0"/>
                <a:cs typeface="Arial" pitchFamily="34" charset="0"/>
              </a:rPr>
              <a:t>go </a:t>
            </a:r>
            <a:r>
              <a:rPr lang="en-US" sz="2000" dirty="0" smtClean="0">
                <a:latin typeface="Arial" pitchFamily="34" charset="0"/>
                <a:cs typeface="Arial" pitchFamily="34" charset="0"/>
              </a:rPr>
              <a:t>to </a:t>
            </a:r>
            <a:r>
              <a:rPr lang="en-US" sz="2000" spc="-5" dirty="0" smtClean="0">
                <a:latin typeface="Arial" pitchFamily="34" charset="0"/>
                <a:cs typeface="Arial" pitchFamily="34" charset="0"/>
              </a:rPr>
              <a:t>a concentration camp; she is also feeling guilty  </a:t>
            </a:r>
            <a:r>
              <a:rPr lang="en-US" sz="2000" dirty="0" smtClean="0">
                <a:latin typeface="Arial" pitchFamily="34" charset="0"/>
                <a:cs typeface="Arial" pitchFamily="34" charset="0"/>
              </a:rPr>
              <a:t>for </a:t>
            </a:r>
            <a:r>
              <a:rPr lang="en-US" sz="2000" spc="-5" dirty="0" smtClean="0">
                <a:latin typeface="Arial" pitchFamily="34" charset="0"/>
                <a:cs typeface="Arial" pitchFamily="34" charset="0"/>
              </a:rPr>
              <a:t>this same </a:t>
            </a:r>
            <a:r>
              <a:rPr lang="en-US" sz="2000" dirty="0" smtClean="0">
                <a:latin typeface="Arial" pitchFamily="34" charset="0"/>
                <a:cs typeface="Arial" pitchFamily="34" charset="0"/>
              </a:rPr>
              <a:t>safety </a:t>
            </a:r>
            <a:r>
              <a:rPr lang="en-US" sz="2000" spc="-5" dirty="0" smtClean="0">
                <a:latin typeface="Arial" pitchFamily="34" charset="0"/>
                <a:cs typeface="Arial" pitchFamily="34" charset="0"/>
              </a:rPr>
              <a:t>because she </a:t>
            </a:r>
            <a:r>
              <a:rPr lang="en-US" sz="2000" spc="-15" dirty="0" smtClean="0">
                <a:latin typeface="Arial" pitchFamily="34" charset="0"/>
                <a:cs typeface="Arial" pitchFamily="34" charset="0"/>
              </a:rPr>
              <a:t>knows </a:t>
            </a:r>
            <a:r>
              <a:rPr lang="en-US" sz="2000" spc="-5" dirty="0" smtClean="0">
                <a:latin typeface="Arial" pitchFamily="34" charset="0"/>
                <a:cs typeface="Arial" pitchFamily="34" charset="0"/>
              </a:rPr>
              <a:t>her friends do not have </a:t>
            </a:r>
            <a:r>
              <a:rPr lang="en-US" sz="2000" dirty="0" smtClean="0">
                <a:latin typeface="Arial" pitchFamily="34" charset="0"/>
                <a:cs typeface="Arial" pitchFamily="34" charset="0"/>
              </a:rPr>
              <a:t>this </a:t>
            </a:r>
            <a:r>
              <a:rPr lang="en-US" sz="2000" spc="-5" dirty="0" smtClean="0">
                <a:latin typeface="Arial" pitchFamily="34" charset="0"/>
                <a:cs typeface="Arial" pitchFamily="34" charset="0"/>
              </a:rPr>
              <a:t>same secure feeling. </a:t>
            </a:r>
            <a:r>
              <a:rPr lang="en-US" sz="2000" dirty="0" smtClean="0">
                <a:latin typeface="Arial" pitchFamily="34" charset="0"/>
                <a:cs typeface="Arial" pitchFamily="34" charset="0"/>
              </a:rPr>
              <a:t>The talk </a:t>
            </a:r>
            <a:r>
              <a:rPr lang="en-US" sz="2000" spc="-5" dirty="0" smtClean="0">
                <a:latin typeface="Arial" pitchFamily="34" charset="0"/>
                <a:cs typeface="Arial" pitchFamily="34" charset="0"/>
              </a:rPr>
              <a:t>of  invasion by </a:t>
            </a:r>
            <a:r>
              <a:rPr lang="en-US" sz="2000" dirty="0" smtClean="0">
                <a:latin typeface="Arial" pitchFamily="34" charset="0"/>
                <a:cs typeface="Arial" pitchFamily="34" charset="0"/>
              </a:rPr>
              <a:t>the </a:t>
            </a:r>
            <a:r>
              <a:rPr lang="en-US" sz="2000" spc="-5" dirty="0" err="1" smtClean="0">
                <a:latin typeface="Arial" pitchFamily="34" charset="0"/>
                <a:cs typeface="Arial" pitchFamily="34" charset="0"/>
              </a:rPr>
              <a:t>english</a:t>
            </a:r>
            <a:r>
              <a:rPr lang="en-US" sz="2000" spc="-5" dirty="0" smtClean="0">
                <a:latin typeface="Arial" pitchFamily="34" charset="0"/>
                <a:cs typeface="Arial" pitchFamily="34" charset="0"/>
              </a:rPr>
              <a:t> also causes </a:t>
            </a:r>
            <a:r>
              <a:rPr lang="en-US" sz="2000" spc="-10" dirty="0" smtClean="0">
                <a:latin typeface="Arial" pitchFamily="34" charset="0"/>
                <a:cs typeface="Arial" pitchFamily="34" charset="0"/>
              </a:rPr>
              <a:t>anxiety </a:t>
            </a:r>
            <a:r>
              <a:rPr lang="en-US" sz="2000" dirty="0" smtClean="0">
                <a:latin typeface="Arial" pitchFamily="34" charset="0"/>
                <a:cs typeface="Arial" pitchFamily="34" charset="0"/>
              </a:rPr>
              <a:t>for </a:t>
            </a:r>
            <a:r>
              <a:rPr lang="en-US" sz="2000" spc="-5" dirty="0" smtClean="0">
                <a:latin typeface="Arial" pitchFamily="34" charset="0"/>
                <a:cs typeface="Arial" pitchFamily="34" charset="0"/>
              </a:rPr>
              <a:t>Anne and </a:t>
            </a:r>
            <a:r>
              <a:rPr lang="en-US" sz="2000" dirty="0" smtClean="0">
                <a:latin typeface="Arial" pitchFamily="34" charset="0"/>
                <a:cs typeface="Arial" pitchFamily="34" charset="0"/>
              </a:rPr>
              <a:t>the</a:t>
            </a:r>
            <a:r>
              <a:rPr lang="en-US" sz="2000" spc="-25" dirty="0" smtClean="0">
                <a:latin typeface="Arial" pitchFamily="34" charset="0"/>
                <a:cs typeface="Arial" pitchFamily="34" charset="0"/>
              </a:rPr>
              <a:t> </a:t>
            </a:r>
            <a:r>
              <a:rPr lang="en-US" sz="2000" spc="-20" dirty="0" smtClean="0">
                <a:latin typeface="Arial" pitchFamily="34" charset="0"/>
                <a:cs typeface="Arial" pitchFamily="34" charset="0"/>
              </a:rPr>
              <a:t>other.</a:t>
            </a:r>
            <a:endParaRPr lang="en-US" sz="2000" dirty="0" smtClean="0">
              <a:latin typeface="Arial" pitchFamily="34" charset="0"/>
              <a:cs typeface="Arial" pitchFamily="34" charset="0"/>
            </a:endParaRPr>
          </a:p>
          <a:p>
            <a:pPr marL="354965" marR="1033780" indent="-342900">
              <a:lnSpc>
                <a:spcPts val="3900"/>
              </a:lnSpc>
              <a:buChar char="•"/>
              <a:tabLst>
                <a:tab pos="354965" algn="l"/>
                <a:tab pos="355600" algn="l"/>
              </a:tabLst>
            </a:pPr>
            <a:endParaRPr lang="en-US" sz="2000" dirty="0" smtClean="0">
              <a:latin typeface="Arial"/>
              <a:cs typeface="Aria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685800"/>
            <a:ext cx="10668000" cy="5968301"/>
          </a:xfrm>
          <a:prstGeom prst="rect">
            <a:avLst/>
          </a:prstGeom>
        </p:spPr>
        <p:txBody>
          <a:bodyPr wrap="square">
            <a:spAutoFit/>
          </a:bodyPr>
          <a:lstStyle/>
          <a:p>
            <a:pPr marL="354965" marR="134620" indent="-342900">
              <a:lnSpc>
                <a:spcPct val="130000"/>
              </a:lnSpc>
              <a:spcBef>
                <a:spcPts val="100"/>
              </a:spcBef>
              <a:buChar char="•"/>
              <a:tabLst>
                <a:tab pos="354965" algn="l"/>
                <a:tab pos="355600" algn="l"/>
              </a:tabLst>
            </a:pPr>
            <a:r>
              <a:rPr lang="en-US" sz="2000" dirty="0" smtClean="0">
                <a:latin typeface="Arial" pitchFamily="34" charset="0"/>
                <a:cs typeface="Arial" pitchFamily="34" charset="0"/>
              </a:rPr>
              <a:t>On </a:t>
            </a:r>
            <a:r>
              <a:rPr lang="en-US" sz="2000" spc="-5" dirty="0" smtClean="0">
                <a:latin typeface="Arial" pitchFamily="34" charset="0"/>
                <a:cs typeface="Arial" pitchFamily="34" charset="0"/>
              </a:rPr>
              <a:t>September 10, 1943 Anne records in her diary </a:t>
            </a:r>
            <a:r>
              <a:rPr lang="en-US" sz="2000" dirty="0" smtClean="0">
                <a:latin typeface="Arial" pitchFamily="34" charset="0"/>
                <a:cs typeface="Arial" pitchFamily="34" charset="0"/>
              </a:rPr>
              <a:t>the </a:t>
            </a:r>
            <a:r>
              <a:rPr lang="en-US" sz="2000" spc="-5" dirty="0" smtClean="0">
                <a:latin typeface="Arial" pitchFamily="34" charset="0"/>
                <a:cs typeface="Arial" pitchFamily="34" charset="0"/>
              </a:rPr>
              <a:t>fall </a:t>
            </a:r>
            <a:r>
              <a:rPr lang="en-US" sz="2000" dirty="0" smtClean="0">
                <a:latin typeface="Arial" pitchFamily="34" charset="0"/>
                <a:cs typeface="Arial" pitchFamily="34" charset="0"/>
              </a:rPr>
              <a:t>of </a:t>
            </a:r>
            <a:r>
              <a:rPr lang="en-US" sz="2000" spc="-30" dirty="0" smtClean="0">
                <a:latin typeface="Arial" pitchFamily="34" charset="0"/>
                <a:cs typeface="Arial" pitchFamily="34" charset="0"/>
              </a:rPr>
              <a:t>Italy. </a:t>
            </a:r>
            <a:r>
              <a:rPr lang="en-US" sz="2000" spc="-5" dirty="0" smtClean="0">
                <a:latin typeface="Arial" pitchFamily="34" charset="0"/>
                <a:cs typeface="Arial" pitchFamily="34" charset="0"/>
              </a:rPr>
              <a:t>This brings joy </a:t>
            </a:r>
            <a:r>
              <a:rPr lang="en-US" sz="2000" dirty="0" smtClean="0">
                <a:latin typeface="Arial" pitchFamily="34" charset="0"/>
                <a:cs typeface="Arial" pitchFamily="34" charset="0"/>
              </a:rPr>
              <a:t>to </a:t>
            </a:r>
            <a:r>
              <a:rPr lang="en-US" sz="2000" spc="-5" dirty="0" smtClean="0">
                <a:latin typeface="Arial" pitchFamily="34" charset="0"/>
                <a:cs typeface="Arial" pitchFamily="34" charset="0"/>
              </a:rPr>
              <a:t>those living in Holland  and </a:t>
            </a:r>
            <a:r>
              <a:rPr lang="en-US" sz="2000" dirty="0" smtClean="0">
                <a:latin typeface="Arial" pitchFamily="34" charset="0"/>
                <a:cs typeface="Arial" pitchFamily="34" charset="0"/>
              </a:rPr>
              <a:t>the</a:t>
            </a:r>
            <a:r>
              <a:rPr lang="en-US" sz="2000" spc="-5" dirty="0" smtClean="0">
                <a:latin typeface="Arial" pitchFamily="34" charset="0"/>
                <a:cs typeface="Arial" pitchFamily="34" charset="0"/>
              </a:rPr>
              <a:t> </a:t>
            </a:r>
            <a:r>
              <a:rPr lang="en-US" sz="2000" spc="-10" dirty="0" smtClean="0">
                <a:latin typeface="Arial" pitchFamily="34" charset="0"/>
                <a:cs typeface="Arial" pitchFamily="34" charset="0"/>
              </a:rPr>
              <a:t>world.</a:t>
            </a:r>
            <a:endParaRPr lang="en-US" sz="2000" dirty="0" smtClean="0">
              <a:latin typeface="Arial" pitchFamily="34" charset="0"/>
              <a:cs typeface="Arial" pitchFamily="34" charset="0"/>
            </a:endParaRPr>
          </a:p>
          <a:p>
            <a:pPr marL="355600" indent="-342900">
              <a:lnSpc>
                <a:spcPct val="100000"/>
              </a:lnSpc>
              <a:spcBef>
                <a:spcPts val="645"/>
              </a:spcBef>
              <a:buChar char="•"/>
              <a:tabLst>
                <a:tab pos="354965" algn="l"/>
                <a:tab pos="355600" algn="l"/>
              </a:tabLst>
            </a:pPr>
            <a:r>
              <a:rPr lang="en-US" sz="2000" dirty="0" smtClean="0">
                <a:latin typeface="Arial" pitchFamily="34" charset="0"/>
                <a:cs typeface="Arial" pitchFamily="34" charset="0"/>
              </a:rPr>
              <a:t>This </a:t>
            </a:r>
            <a:r>
              <a:rPr lang="en-US" sz="2000" spc="-5" dirty="0" smtClean="0">
                <a:latin typeface="Arial" pitchFamily="34" charset="0"/>
                <a:cs typeface="Arial" pitchFamily="34" charset="0"/>
              </a:rPr>
              <a:t>means </a:t>
            </a:r>
            <a:r>
              <a:rPr lang="en-US" sz="2000" dirty="0" smtClean="0">
                <a:latin typeface="Arial" pitchFamily="34" charset="0"/>
                <a:cs typeface="Arial" pitchFamily="34" charset="0"/>
              </a:rPr>
              <a:t>the </a:t>
            </a:r>
            <a:r>
              <a:rPr lang="en-US" sz="2000" spc="-15" dirty="0" smtClean="0">
                <a:latin typeface="Arial" pitchFamily="34" charset="0"/>
                <a:cs typeface="Arial" pitchFamily="34" charset="0"/>
              </a:rPr>
              <a:t>war </a:t>
            </a:r>
            <a:r>
              <a:rPr lang="en-US" sz="2000" spc="-5" dirty="0" smtClean="0">
                <a:latin typeface="Arial" pitchFamily="34" charset="0"/>
                <a:cs typeface="Arial" pitchFamily="34" charset="0"/>
              </a:rPr>
              <a:t>is inching closer </a:t>
            </a:r>
            <a:r>
              <a:rPr lang="en-US" sz="2000" dirty="0" smtClean="0">
                <a:latin typeface="Arial" pitchFamily="34" charset="0"/>
                <a:cs typeface="Arial" pitchFamily="34" charset="0"/>
              </a:rPr>
              <a:t>to its</a:t>
            </a:r>
            <a:r>
              <a:rPr lang="en-US" sz="2000" spc="60" dirty="0" smtClean="0">
                <a:latin typeface="Arial" pitchFamily="34" charset="0"/>
                <a:cs typeface="Arial" pitchFamily="34" charset="0"/>
              </a:rPr>
              <a:t> </a:t>
            </a:r>
            <a:r>
              <a:rPr lang="en-US" sz="2000" spc="-5" dirty="0" smtClean="0">
                <a:latin typeface="Arial" pitchFamily="34" charset="0"/>
                <a:cs typeface="Arial" pitchFamily="34" charset="0"/>
              </a:rPr>
              <a:t>end.</a:t>
            </a:r>
            <a:endParaRPr lang="en-US" sz="2000" dirty="0" smtClean="0">
              <a:latin typeface="Arial" pitchFamily="34" charset="0"/>
              <a:cs typeface="Arial" pitchFamily="34" charset="0"/>
            </a:endParaRPr>
          </a:p>
          <a:p>
            <a:pPr marL="355600" indent="-342900">
              <a:lnSpc>
                <a:spcPct val="100000"/>
              </a:lnSpc>
              <a:spcBef>
                <a:spcPts val="655"/>
              </a:spcBef>
              <a:buChar char="•"/>
              <a:tabLst>
                <a:tab pos="354965" algn="l"/>
                <a:tab pos="355600" algn="l"/>
              </a:tabLst>
            </a:pPr>
            <a:r>
              <a:rPr lang="en-US" sz="2000" dirty="0" smtClean="0">
                <a:latin typeface="Arial" pitchFamily="34" charset="0"/>
                <a:cs typeface="Arial" pitchFamily="34" charset="0"/>
              </a:rPr>
              <a:t>The </a:t>
            </a:r>
            <a:r>
              <a:rPr lang="en-US" sz="2000" spc="-50" dirty="0" smtClean="0">
                <a:latin typeface="Arial" pitchFamily="34" charset="0"/>
                <a:cs typeface="Arial" pitchFamily="34" charset="0"/>
              </a:rPr>
              <a:t>Van </a:t>
            </a:r>
            <a:r>
              <a:rPr lang="en-US" sz="2000" spc="-5" dirty="0" err="1" smtClean="0">
                <a:latin typeface="Arial" pitchFamily="34" charset="0"/>
                <a:cs typeface="Arial" pitchFamily="34" charset="0"/>
              </a:rPr>
              <a:t>Daan's</a:t>
            </a:r>
            <a:r>
              <a:rPr lang="en-US" sz="2000" spc="-5" dirty="0" smtClean="0">
                <a:latin typeface="Arial" pitchFamily="34" charset="0"/>
                <a:cs typeface="Arial" pitchFamily="34" charset="0"/>
              </a:rPr>
              <a:t> are out </a:t>
            </a:r>
            <a:r>
              <a:rPr lang="en-US" sz="2000" dirty="0" smtClean="0">
                <a:latin typeface="Arial" pitchFamily="34" charset="0"/>
                <a:cs typeface="Arial" pitchFamily="34" charset="0"/>
              </a:rPr>
              <a:t>of </a:t>
            </a:r>
            <a:r>
              <a:rPr lang="en-US" sz="2000" spc="-10" dirty="0" smtClean="0">
                <a:latin typeface="Arial" pitchFamily="34" charset="0"/>
                <a:cs typeface="Arial" pitchFamily="34" charset="0"/>
              </a:rPr>
              <a:t>money; </a:t>
            </a:r>
            <a:r>
              <a:rPr lang="en-US" sz="2000" spc="-5" dirty="0" smtClean="0">
                <a:latin typeface="Arial" pitchFamily="34" charset="0"/>
                <a:cs typeface="Arial" pitchFamily="34" charset="0"/>
              </a:rPr>
              <a:t>their only hope is </a:t>
            </a:r>
            <a:r>
              <a:rPr lang="en-US" sz="2000" dirty="0" smtClean="0">
                <a:latin typeface="Arial" pitchFamily="34" charset="0"/>
                <a:cs typeface="Arial" pitchFamily="34" charset="0"/>
              </a:rPr>
              <a:t>to </a:t>
            </a:r>
            <a:r>
              <a:rPr lang="en-US" sz="2000" spc="-5" dirty="0" smtClean="0">
                <a:latin typeface="Arial" pitchFamily="34" charset="0"/>
                <a:cs typeface="Arial" pitchFamily="34" charset="0"/>
              </a:rPr>
              <a:t>sell some </a:t>
            </a:r>
            <a:r>
              <a:rPr lang="en-US" sz="2000" dirty="0" smtClean="0">
                <a:latin typeface="Arial" pitchFamily="34" charset="0"/>
                <a:cs typeface="Arial" pitchFamily="34" charset="0"/>
              </a:rPr>
              <a:t>of </a:t>
            </a:r>
            <a:r>
              <a:rPr lang="en-US" sz="2000" spc="-5" dirty="0" smtClean="0">
                <a:latin typeface="Arial" pitchFamily="34" charset="0"/>
                <a:cs typeface="Arial" pitchFamily="34" charset="0"/>
              </a:rPr>
              <a:t>their</a:t>
            </a:r>
            <a:r>
              <a:rPr lang="en-US" sz="2000" spc="145" dirty="0" smtClean="0">
                <a:latin typeface="Arial" pitchFamily="34" charset="0"/>
                <a:cs typeface="Arial" pitchFamily="34" charset="0"/>
              </a:rPr>
              <a:t> </a:t>
            </a:r>
            <a:r>
              <a:rPr lang="en-US" sz="2000" spc="-5" dirty="0" smtClean="0">
                <a:latin typeface="Arial" pitchFamily="34" charset="0"/>
                <a:cs typeface="Arial" pitchFamily="34" charset="0"/>
              </a:rPr>
              <a:t>clothing.</a:t>
            </a:r>
            <a:endParaRPr lang="en-US" sz="2000" dirty="0" smtClean="0">
              <a:latin typeface="Arial" pitchFamily="34" charset="0"/>
              <a:cs typeface="Arial" pitchFamily="34" charset="0"/>
            </a:endParaRPr>
          </a:p>
          <a:p>
            <a:pPr marL="354965" marR="36195" indent="-342900">
              <a:lnSpc>
                <a:spcPct val="130000"/>
              </a:lnSpc>
              <a:buChar char="•"/>
              <a:tabLst>
                <a:tab pos="354965" algn="l"/>
                <a:tab pos="355600" algn="l"/>
              </a:tabLst>
            </a:pPr>
            <a:r>
              <a:rPr lang="en-US" sz="2000" dirty="0" smtClean="0">
                <a:latin typeface="Arial" pitchFamily="34" charset="0"/>
                <a:cs typeface="Arial" pitchFamily="34" charset="0"/>
              </a:rPr>
              <a:t>The </a:t>
            </a:r>
            <a:r>
              <a:rPr lang="en-US" sz="2000" spc="-5" dirty="0" smtClean="0">
                <a:latin typeface="Arial" pitchFamily="34" charset="0"/>
                <a:cs typeface="Arial" pitchFamily="34" charset="0"/>
              </a:rPr>
              <a:t>problem is </a:t>
            </a:r>
            <a:r>
              <a:rPr lang="en-US" sz="2000" dirty="0" smtClean="0">
                <a:latin typeface="Arial" pitchFamily="34" charset="0"/>
                <a:cs typeface="Arial" pitchFamily="34" charset="0"/>
              </a:rPr>
              <a:t>Mrs. </a:t>
            </a:r>
            <a:r>
              <a:rPr lang="en-US" sz="2000" spc="-50" dirty="0" smtClean="0">
                <a:latin typeface="Arial" pitchFamily="34" charset="0"/>
                <a:cs typeface="Arial" pitchFamily="34" charset="0"/>
              </a:rPr>
              <a:t>Van </a:t>
            </a:r>
            <a:r>
              <a:rPr lang="en-US" sz="2000" spc="-5" dirty="0" err="1" smtClean="0">
                <a:latin typeface="Arial" pitchFamily="34" charset="0"/>
                <a:cs typeface="Arial" pitchFamily="34" charset="0"/>
              </a:rPr>
              <a:t>Daan</a:t>
            </a:r>
            <a:r>
              <a:rPr lang="en-US" sz="2000" spc="-5" dirty="0" smtClean="0">
                <a:latin typeface="Arial" pitchFamily="34" charset="0"/>
                <a:cs typeface="Arial" pitchFamily="34" charset="0"/>
              </a:rPr>
              <a:t> does not </a:t>
            </a:r>
            <a:r>
              <a:rPr lang="en-US" sz="2000" spc="-15" dirty="0" smtClean="0">
                <a:latin typeface="Arial" pitchFamily="34" charset="0"/>
                <a:cs typeface="Arial" pitchFamily="34" charset="0"/>
              </a:rPr>
              <a:t>want </a:t>
            </a:r>
            <a:r>
              <a:rPr lang="en-US" sz="2000" dirty="0" smtClean="0">
                <a:latin typeface="Arial" pitchFamily="34" charset="0"/>
                <a:cs typeface="Arial" pitchFamily="34" charset="0"/>
              </a:rPr>
              <a:t>to </a:t>
            </a:r>
            <a:r>
              <a:rPr lang="en-US" sz="2000" spc="-5" dirty="0" smtClean="0">
                <a:latin typeface="Arial" pitchFamily="34" charset="0"/>
                <a:cs typeface="Arial" pitchFamily="34" charset="0"/>
              </a:rPr>
              <a:t>sell her prized </a:t>
            </a:r>
            <a:r>
              <a:rPr lang="en-US" sz="2000" dirty="0" smtClean="0">
                <a:latin typeface="Arial" pitchFamily="34" charset="0"/>
                <a:cs typeface="Arial" pitchFamily="34" charset="0"/>
              </a:rPr>
              <a:t>fur </a:t>
            </a:r>
            <a:r>
              <a:rPr lang="en-US" sz="2000" spc="-5" dirty="0" smtClean="0">
                <a:latin typeface="Arial" pitchFamily="34" charset="0"/>
                <a:cs typeface="Arial" pitchFamily="34" charset="0"/>
              </a:rPr>
              <a:t>coat. </a:t>
            </a:r>
            <a:r>
              <a:rPr lang="en-US" sz="2000" dirty="0" smtClean="0">
                <a:latin typeface="Arial" pitchFamily="34" charset="0"/>
                <a:cs typeface="Arial" pitchFamily="34" charset="0"/>
              </a:rPr>
              <a:t>The </a:t>
            </a:r>
            <a:r>
              <a:rPr lang="en-US" sz="2000" spc="-5" dirty="0" smtClean="0">
                <a:latin typeface="Arial" pitchFamily="34" charset="0"/>
                <a:cs typeface="Arial" pitchFamily="34" charset="0"/>
              </a:rPr>
              <a:t>coat could bring in an infusion  </a:t>
            </a:r>
            <a:r>
              <a:rPr lang="en-US" sz="2000" dirty="0" smtClean="0">
                <a:latin typeface="Arial" pitchFamily="34" charset="0"/>
                <a:cs typeface="Arial" pitchFamily="34" charset="0"/>
              </a:rPr>
              <a:t>of </a:t>
            </a:r>
            <a:r>
              <a:rPr lang="en-US" sz="2000" spc="-5" dirty="0" smtClean="0">
                <a:latin typeface="Arial" pitchFamily="34" charset="0"/>
                <a:cs typeface="Arial" pitchFamily="34" charset="0"/>
              </a:rPr>
              <a:t>much needed cash </a:t>
            </a:r>
            <a:r>
              <a:rPr lang="en-US" sz="2000" dirty="0" smtClean="0">
                <a:latin typeface="Arial" pitchFamily="34" charset="0"/>
                <a:cs typeface="Arial" pitchFamily="34" charset="0"/>
              </a:rPr>
              <a:t>for the </a:t>
            </a:r>
            <a:r>
              <a:rPr lang="en-US" sz="2000" spc="-25" dirty="0" smtClean="0">
                <a:latin typeface="Arial" pitchFamily="34" charset="0"/>
                <a:cs typeface="Arial" pitchFamily="34" charset="0"/>
              </a:rPr>
              <a:t>family, </a:t>
            </a:r>
            <a:r>
              <a:rPr lang="en-US" sz="2000" spc="-5" dirty="0" smtClean="0">
                <a:latin typeface="Arial" pitchFamily="34" charset="0"/>
                <a:cs typeface="Arial" pitchFamily="34" charset="0"/>
              </a:rPr>
              <a:t>but she </a:t>
            </a:r>
            <a:r>
              <a:rPr lang="en-US" sz="2000" spc="-15" dirty="0" smtClean="0">
                <a:latin typeface="Arial" pitchFamily="34" charset="0"/>
                <a:cs typeface="Arial" pitchFamily="34" charset="0"/>
              </a:rPr>
              <a:t>wants </a:t>
            </a:r>
            <a:r>
              <a:rPr lang="en-US" sz="2000" dirty="0" smtClean="0">
                <a:latin typeface="Arial" pitchFamily="34" charset="0"/>
                <a:cs typeface="Arial" pitchFamily="34" charset="0"/>
              </a:rPr>
              <a:t>to </a:t>
            </a:r>
            <a:r>
              <a:rPr lang="en-US" sz="2000" spc="-5" dirty="0" smtClean="0">
                <a:latin typeface="Arial" pitchFamily="34" charset="0"/>
                <a:cs typeface="Arial" pitchFamily="34" charset="0"/>
              </a:rPr>
              <a:t>hang on </a:t>
            </a:r>
            <a:r>
              <a:rPr lang="en-US" sz="2000" dirty="0" smtClean="0">
                <a:latin typeface="Arial" pitchFamily="34" charset="0"/>
                <a:cs typeface="Arial" pitchFamily="34" charset="0"/>
              </a:rPr>
              <a:t>to</a:t>
            </a:r>
            <a:r>
              <a:rPr lang="en-US" sz="2000" spc="120" dirty="0" smtClean="0">
                <a:latin typeface="Arial" pitchFamily="34" charset="0"/>
                <a:cs typeface="Arial" pitchFamily="34" charset="0"/>
              </a:rPr>
              <a:t> </a:t>
            </a:r>
            <a:r>
              <a:rPr lang="en-US" sz="2000" dirty="0" smtClean="0">
                <a:latin typeface="Arial" pitchFamily="34" charset="0"/>
                <a:cs typeface="Arial" pitchFamily="34" charset="0"/>
              </a:rPr>
              <a:t>it</a:t>
            </a:r>
            <a:r>
              <a:rPr lang="en-US" sz="2000" dirty="0" smtClean="0">
                <a:latin typeface="Arial" pitchFamily="34" charset="0"/>
                <a:cs typeface="Arial" pitchFamily="34" charset="0"/>
              </a:rPr>
              <a:t>.</a:t>
            </a:r>
          </a:p>
          <a:p>
            <a:pPr marL="419100" indent="-407034">
              <a:lnSpc>
                <a:spcPct val="100000"/>
              </a:lnSpc>
              <a:spcBef>
                <a:spcPts val="645"/>
              </a:spcBef>
              <a:buChar char="•"/>
              <a:tabLst>
                <a:tab pos="419100" algn="l"/>
                <a:tab pos="419734" algn="l"/>
              </a:tabLst>
            </a:pPr>
            <a:r>
              <a:rPr lang="en-US" sz="2000" spc="-35" dirty="0" smtClean="0">
                <a:latin typeface="Arial" pitchFamily="34" charset="0"/>
                <a:cs typeface="Arial" pitchFamily="34" charset="0"/>
              </a:rPr>
              <a:t>Mr. </a:t>
            </a:r>
            <a:r>
              <a:rPr lang="en-US" sz="2000" spc="-50" dirty="0" smtClean="0">
                <a:latin typeface="Arial" pitchFamily="34" charset="0"/>
                <a:cs typeface="Arial" pitchFamily="34" charset="0"/>
              </a:rPr>
              <a:t>Van </a:t>
            </a:r>
            <a:r>
              <a:rPr lang="en-US" sz="2000" spc="-5" dirty="0" err="1" smtClean="0">
                <a:latin typeface="Arial" pitchFamily="34" charset="0"/>
                <a:cs typeface="Arial" pitchFamily="34" charset="0"/>
              </a:rPr>
              <a:t>Daan</a:t>
            </a:r>
            <a:r>
              <a:rPr lang="en-US" sz="2000" spc="-5" dirty="0" smtClean="0">
                <a:latin typeface="Arial" pitchFamily="34" charset="0"/>
                <a:cs typeface="Arial" pitchFamily="34" charset="0"/>
              </a:rPr>
              <a:t> convinces her </a:t>
            </a:r>
            <a:r>
              <a:rPr lang="en-US" sz="2000" dirty="0" smtClean="0">
                <a:latin typeface="Arial" pitchFamily="34" charset="0"/>
                <a:cs typeface="Arial" pitchFamily="34" charset="0"/>
              </a:rPr>
              <a:t>to </a:t>
            </a:r>
            <a:r>
              <a:rPr lang="en-US" sz="2000" spc="-5" dirty="0" smtClean="0">
                <a:latin typeface="Arial" pitchFamily="34" charset="0"/>
                <a:cs typeface="Arial" pitchFamily="34" charset="0"/>
              </a:rPr>
              <a:t>sell </a:t>
            </a:r>
            <a:r>
              <a:rPr lang="en-US" sz="2000" dirty="0" smtClean="0">
                <a:latin typeface="Arial" pitchFamily="34" charset="0"/>
                <a:cs typeface="Arial" pitchFamily="34" charset="0"/>
              </a:rPr>
              <a:t>it </a:t>
            </a:r>
            <a:r>
              <a:rPr lang="en-US" sz="2000" spc="-5" dirty="0" smtClean="0">
                <a:latin typeface="Arial" pitchFamily="34" charset="0"/>
                <a:cs typeface="Arial" pitchFamily="34" charset="0"/>
              </a:rPr>
              <a:t>so that </a:t>
            </a:r>
            <a:r>
              <a:rPr lang="en-US" sz="2000" dirty="0" smtClean="0">
                <a:latin typeface="Arial" pitchFamily="34" charset="0"/>
                <a:cs typeface="Arial" pitchFamily="34" charset="0"/>
              </a:rPr>
              <a:t>the </a:t>
            </a:r>
            <a:r>
              <a:rPr lang="en-US" sz="2000" spc="-5" dirty="0" smtClean="0">
                <a:latin typeface="Arial" pitchFamily="34" charset="0"/>
                <a:cs typeface="Arial" pitchFamily="34" charset="0"/>
              </a:rPr>
              <a:t>family </a:t>
            </a:r>
            <a:r>
              <a:rPr lang="en-US" sz="2000" dirty="0" smtClean="0">
                <a:latin typeface="Arial" pitchFamily="34" charset="0"/>
                <a:cs typeface="Arial" pitchFamily="34" charset="0"/>
              </a:rPr>
              <a:t>can </a:t>
            </a:r>
            <a:r>
              <a:rPr lang="en-US" sz="2000" spc="-5" dirty="0" smtClean="0">
                <a:latin typeface="Arial" pitchFamily="34" charset="0"/>
                <a:cs typeface="Arial" pitchFamily="34" charset="0"/>
              </a:rPr>
              <a:t>have money </a:t>
            </a:r>
            <a:r>
              <a:rPr lang="en-US" sz="2000" dirty="0" smtClean="0">
                <a:latin typeface="Arial" pitchFamily="34" charset="0"/>
                <a:cs typeface="Arial" pitchFamily="34" charset="0"/>
              </a:rPr>
              <a:t>to </a:t>
            </a:r>
            <a:r>
              <a:rPr lang="en-US" sz="2000" spc="-5" dirty="0" smtClean="0">
                <a:latin typeface="Arial" pitchFamily="34" charset="0"/>
                <a:cs typeface="Arial" pitchFamily="34" charset="0"/>
              </a:rPr>
              <a:t>buy </a:t>
            </a:r>
            <a:r>
              <a:rPr lang="en-US" sz="2000" dirty="0" smtClean="0">
                <a:latin typeface="Arial" pitchFamily="34" charset="0"/>
                <a:cs typeface="Arial" pitchFamily="34" charset="0"/>
              </a:rPr>
              <a:t>food </a:t>
            </a:r>
            <a:r>
              <a:rPr lang="en-US" sz="2000" spc="-5" dirty="0" smtClean="0">
                <a:latin typeface="Arial" pitchFamily="34" charset="0"/>
                <a:cs typeface="Arial" pitchFamily="34" charset="0"/>
              </a:rPr>
              <a:t>and other</a:t>
            </a:r>
            <a:r>
              <a:rPr lang="en-US" sz="2000" spc="235" dirty="0" smtClean="0">
                <a:latin typeface="Arial" pitchFamily="34" charset="0"/>
                <a:cs typeface="Arial" pitchFamily="34" charset="0"/>
              </a:rPr>
              <a:t> </a:t>
            </a:r>
            <a:r>
              <a:rPr lang="en-US" sz="2000" spc="-5" dirty="0" smtClean="0">
                <a:latin typeface="Arial" pitchFamily="34" charset="0"/>
                <a:cs typeface="Arial" pitchFamily="34" charset="0"/>
              </a:rPr>
              <a:t>necessities.</a:t>
            </a:r>
            <a:endParaRPr lang="en-US" sz="2000" dirty="0" smtClean="0">
              <a:latin typeface="Arial" pitchFamily="34" charset="0"/>
              <a:cs typeface="Arial" pitchFamily="34" charset="0"/>
            </a:endParaRPr>
          </a:p>
          <a:p>
            <a:pPr marL="354965" marR="1293495" indent="-342900">
              <a:lnSpc>
                <a:spcPct val="130000"/>
              </a:lnSpc>
              <a:buChar char="•"/>
              <a:tabLst>
                <a:tab pos="354965" algn="l"/>
                <a:tab pos="355600" algn="l"/>
              </a:tabLst>
            </a:pPr>
            <a:r>
              <a:rPr lang="en-US" sz="2000" dirty="0" smtClean="0">
                <a:latin typeface="Arial" pitchFamily="34" charset="0"/>
                <a:cs typeface="Arial" pitchFamily="34" charset="0"/>
              </a:rPr>
              <a:t>As the </a:t>
            </a:r>
            <a:r>
              <a:rPr lang="en-US" sz="2000" spc="-15" dirty="0" smtClean="0">
                <a:latin typeface="Arial" pitchFamily="34" charset="0"/>
                <a:cs typeface="Arial" pitchFamily="34" charset="0"/>
              </a:rPr>
              <a:t>war </a:t>
            </a:r>
            <a:r>
              <a:rPr lang="en-US" sz="2000" spc="-5" dirty="0" smtClean="0">
                <a:latin typeface="Arial" pitchFamily="34" charset="0"/>
                <a:cs typeface="Arial" pitchFamily="34" charset="0"/>
              </a:rPr>
              <a:t>continues on and Anne finds out about how more and more </a:t>
            </a:r>
            <a:r>
              <a:rPr lang="en-US" sz="2000" spc="-15" dirty="0" smtClean="0">
                <a:latin typeface="Arial" pitchFamily="34" charset="0"/>
                <a:cs typeface="Arial" pitchFamily="34" charset="0"/>
              </a:rPr>
              <a:t>Jews </a:t>
            </a:r>
            <a:r>
              <a:rPr lang="en-US" sz="2000" spc="-5" dirty="0" smtClean="0">
                <a:latin typeface="Arial" pitchFamily="34" charset="0"/>
                <a:cs typeface="Arial" pitchFamily="34" charset="0"/>
              </a:rPr>
              <a:t>are being sent </a:t>
            </a:r>
            <a:r>
              <a:rPr lang="en-US" sz="2000" dirty="0" smtClean="0">
                <a:latin typeface="Arial" pitchFamily="34" charset="0"/>
                <a:cs typeface="Arial" pitchFamily="34" charset="0"/>
              </a:rPr>
              <a:t>to  </a:t>
            </a:r>
            <a:r>
              <a:rPr lang="en-US" sz="2000" spc="-5" dirty="0" smtClean="0">
                <a:latin typeface="Arial" pitchFamily="34" charset="0"/>
                <a:cs typeface="Arial" pitchFamily="34" charset="0"/>
              </a:rPr>
              <a:t>concentration camps, she has difficulty dealing </a:t>
            </a:r>
            <a:r>
              <a:rPr lang="en-US" sz="2000" spc="-15" dirty="0" smtClean="0">
                <a:latin typeface="Arial" pitchFamily="34" charset="0"/>
                <a:cs typeface="Arial" pitchFamily="34" charset="0"/>
              </a:rPr>
              <a:t>with </a:t>
            </a:r>
            <a:r>
              <a:rPr lang="en-US" sz="2000" spc="-5" dirty="0" smtClean="0">
                <a:latin typeface="Arial" pitchFamily="34" charset="0"/>
                <a:cs typeface="Arial" pitchFamily="34" charset="0"/>
              </a:rPr>
              <a:t>her</a:t>
            </a:r>
            <a:r>
              <a:rPr lang="en-US" sz="2000" spc="135" dirty="0" smtClean="0">
                <a:latin typeface="Arial" pitchFamily="34" charset="0"/>
                <a:cs typeface="Arial" pitchFamily="34" charset="0"/>
              </a:rPr>
              <a:t> </a:t>
            </a:r>
            <a:r>
              <a:rPr lang="en-US" sz="2000" spc="-5" dirty="0" smtClean="0">
                <a:latin typeface="Arial" pitchFamily="34" charset="0"/>
                <a:cs typeface="Arial" pitchFamily="34" charset="0"/>
              </a:rPr>
              <a:t>emotions.</a:t>
            </a:r>
            <a:endParaRPr lang="en-US" sz="2000" dirty="0" smtClean="0">
              <a:latin typeface="Arial" pitchFamily="34" charset="0"/>
              <a:cs typeface="Arial" pitchFamily="34" charset="0"/>
            </a:endParaRPr>
          </a:p>
          <a:p>
            <a:pPr marL="354965" marR="52705" indent="-342900">
              <a:lnSpc>
                <a:spcPct val="130000"/>
              </a:lnSpc>
              <a:spcBef>
                <a:spcPts val="5"/>
              </a:spcBef>
              <a:buClr>
                <a:srgbClr val="5F5F5F"/>
              </a:buClr>
              <a:buFont typeface="Arial"/>
              <a:buChar char="•"/>
              <a:tabLst>
                <a:tab pos="419100" algn="l"/>
                <a:tab pos="419734" algn="l"/>
              </a:tabLst>
            </a:pPr>
            <a:r>
              <a:rPr lang="en-US" sz="2000" dirty="0" smtClean="0">
                <a:latin typeface="Arial" pitchFamily="34" charset="0"/>
                <a:cs typeface="Arial" pitchFamily="34" charset="0"/>
              </a:rPr>
              <a:t>	</a:t>
            </a:r>
            <a:r>
              <a:rPr lang="en-US" sz="2000" spc="-5" dirty="0" smtClean="0">
                <a:latin typeface="Arial" pitchFamily="34" charset="0"/>
                <a:cs typeface="Arial" pitchFamily="34" charset="0"/>
              </a:rPr>
              <a:t>She is </a:t>
            </a:r>
            <a:r>
              <a:rPr lang="en-US" sz="2000" dirty="0" smtClean="0">
                <a:latin typeface="Arial" pitchFamily="34" charset="0"/>
                <a:cs typeface="Arial" pitchFamily="34" charset="0"/>
              </a:rPr>
              <a:t>very </a:t>
            </a:r>
            <a:r>
              <a:rPr lang="en-US" sz="2000" spc="-5" dirty="0" smtClean="0">
                <a:latin typeface="Arial" pitchFamily="34" charset="0"/>
                <a:cs typeface="Arial" pitchFamily="34" charset="0"/>
              </a:rPr>
              <a:t>happy </a:t>
            </a:r>
            <a:r>
              <a:rPr lang="en-US" sz="2000" dirty="0" smtClean="0">
                <a:latin typeface="Arial" pitchFamily="34" charset="0"/>
                <a:cs typeface="Arial" pitchFamily="34" charset="0"/>
              </a:rPr>
              <a:t>to </a:t>
            </a:r>
            <a:r>
              <a:rPr lang="en-US" sz="2000" spc="-5" dirty="0" smtClean="0">
                <a:latin typeface="Arial" pitchFamily="34" charset="0"/>
                <a:cs typeface="Arial" pitchFamily="34" charset="0"/>
              </a:rPr>
              <a:t>be </a:t>
            </a:r>
            <a:r>
              <a:rPr lang="en-US" sz="2000" dirty="0" smtClean="0">
                <a:latin typeface="Arial" pitchFamily="34" charset="0"/>
                <a:cs typeface="Arial" pitchFamily="34" charset="0"/>
              </a:rPr>
              <a:t>safe </a:t>
            </a:r>
            <a:r>
              <a:rPr lang="en-US" sz="2000" spc="-5" dirty="0" smtClean="0">
                <a:latin typeface="Arial" pitchFamily="34" charset="0"/>
                <a:cs typeface="Arial" pitchFamily="34" charset="0"/>
              </a:rPr>
              <a:t>and </a:t>
            </a:r>
            <a:r>
              <a:rPr lang="en-US" sz="2000" dirty="0" smtClean="0">
                <a:latin typeface="Arial" pitchFamily="34" charset="0"/>
                <a:cs typeface="Arial" pitchFamily="34" charset="0"/>
              </a:rPr>
              <a:t>free from </a:t>
            </a:r>
            <a:r>
              <a:rPr lang="en-US" sz="2000" spc="-5" dirty="0" smtClean="0">
                <a:latin typeface="Arial" pitchFamily="34" charset="0"/>
                <a:cs typeface="Arial" pitchFamily="34" charset="0"/>
              </a:rPr>
              <a:t>having </a:t>
            </a:r>
            <a:r>
              <a:rPr lang="en-US" sz="2000" dirty="0" smtClean="0">
                <a:latin typeface="Arial" pitchFamily="34" charset="0"/>
                <a:cs typeface="Arial" pitchFamily="34" charset="0"/>
              </a:rPr>
              <a:t>to </a:t>
            </a:r>
            <a:r>
              <a:rPr lang="en-US" sz="2000" spc="-5" dirty="0" smtClean="0">
                <a:latin typeface="Arial" pitchFamily="34" charset="0"/>
                <a:cs typeface="Arial" pitchFamily="34" charset="0"/>
              </a:rPr>
              <a:t>go </a:t>
            </a:r>
            <a:r>
              <a:rPr lang="en-US" sz="2000" dirty="0" smtClean="0">
                <a:latin typeface="Arial" pitchFamily="34" charset="0"/>
                <a:cs typeface="Arial" pitchFamily="34" charset="0"/>
              </a:rPr>
              <a:t>to </a:t>
            </a:r>
            <a:r>
              <a:rPr lang="en-US" sz="2000" spc="-5" dirty="0" smtClean="0">
                <a:latin typeface="Arial" pitchFamily="34" charset="0"/>
                <a:cs typeface="Arial" pitchFamily="34" charset="0"/>
              </a:rPr>
              <a:t>a concentration camp; she is also feeling guilty  </a:t>
            </a:r>
            <a:r>
              <a:rPr lang="en-US" sz="2000" dirty="0" smtClean="0">
                <a:latin typeface="Arial" pitchFamily="34" charset="0"/>
                <a:cs typeface="Arial" pitchFamily="34" charset="0"/>
              </a:rPr>
              <a:t>for </a:t>
            </a:r>
            <a:r>
              <a:rPr lang="en-US" sz="2000" spc="-5" dirty="0" smtClean="0">
                <a:latin typeface="Arial" pitchFamily="34" charset="0"/>
                <a:cs typeface="Arial" pitchFamily="34" charset="0"/>
              </a:rPr>
              <a:t>this same </a:t>
            </a:r>
            <a:r>
              <a:rPr lang="en-US" sz="2000" dirty="0" smtClean="0">
                <a:latin typeface="Arial" pitchFamily="34" charset="0"/>
                <a:cs typeface="Arial" pitchFamily="34" charset="0"/>
              </a:rPr>
              <a:t>safety </a:t>
            </a:r>
            <a:r>
              <a:rPr lang="en-US" sz="2000" spc="-5" dirty="0" smtClean="0">
                <a:latin typeface="Arial" pitchFamily="34" charset="0"/>
                <a:cs typeface="Arial" pitchFamily="34" charset="0"/>
              </a:rPr>
              <a:t>because she </a:t>
            </a:r>
            <a:r>
              <a:rPr lang="en-US" sz="2000" spc="-15" dirty="0" smtClean="0">
                <a:latin typeface="Arial" pitchFamily="34" charset="0"/>
                <a:cs typeface="Arial" pitchFamily="34" charset="0"/>
              </a:rPr>
              <a:t>knows </a:t>
            </a:r>
            <a:r>
              <a:rPr lang="en-US" sz="2000" spc="-5" dirty="0" smtClean="0">
                <a:latin typeface="Arial" pitchFamily="34" charset="0"/>
                <a:cs typeface="Arial" pitchFamily="34" charset="0"/>
              </a:rPr>
              <a:t>her friends do not have </a:t>
            </a:r>
            <a:r>
              <a:rPr lang="en-US" sz="2000" dirty="0" smtClean="0">
                <a:latin typeface="Arial" pitchFamily="34" charset="0"/>
                <a:cs typeface="Arial" pitchFamily="34" charset="0"/>
              </a:rPr>
              <a:t>this </a:t>
            </a:r>
            <a:r>
              <a:rPr lang="en-US" sz="2000" spc="-5" dirty="0" smtClean="0">
                <a:latin typeface="Arial" pitchFamily="34" charset="0"/>
                <a:cs typeface="Arial" pitchFamily="34" charset="0"/>
              </a:rPr>
              <a:t>same secure feeling. </a:t>
            </a:r>
            <a:r>
              <a:rPr lang="en-US" sz="2000" dirty="0" smtClean="0">
                <a:latin typeface="Arial" pitchFamily="34" charset="0"/>
                <a:cs typeface="Arial" pitchFamily="34" charset="0"/>
              </a:rPr>
              <a:t>The talk </a:t>
            </a:r>
            <a:r>
              <a:rPr lang="en-US" sz="2000" spc="-5" dirty="0" smtClean="0">
                <a:latin typeface="Arial" pitchFamily="34" charset="0"/>
                <a:cs typeface="Arial" pitchFamily="34" charset="0"/>
              </a:rPr>
              <a:t>of  invasion by </a:t>
            </a:r>
            <a:r>
              <a:rPr lang="en-US" sz="2000" dirty="0" smtClean="0">
                <a:latin typeface="Arial" pitchFamily="34" charset="0"/>
                <a:cs typeface="Arial" pitchFamily="34" charset="0"/>
              </a:rPr>
              <a:t>the </a:t>
            </a:r>
            <a:r>
              <a:rPr lang="en-US" sz="2000" spc="-5" dirty="0" smtClean="0">
                <a:latin typeface="Arial" pitchFamily="34" charset="0"/>
                <a:cs typeface="Arial" pitchFamily="34" charset="0"/>
              </a:rPr>
              <a:t>English </a:t>
            </a:r>
            <a:r>
              <a:rPr lang="en-US" sz="2000" spc="-5" dirty="0" smtClean="0">
                <a:latin typeface="Arial" pitchFamily="34" charset="0"/>
                <a:cs typeface="Arial" pitchFamily="34" charset="0"/>
              </a:rPr>
              <a:t>also causes </a:t>
            </a:r>
            <a:r>
              <a:rPr lang="en-US" sz="2000" spc="-10" dirty="0" smtClean="0">
                <a:latin typeface="Arial" pitchFamily="34" charset="0"/>
                <a:cs typeface="Arial" pitchFamily="34" charset="0"/>
              </a:rPr>
              <a:t>anxiety </a:t>
            </a:r>
            <a:r>
              <a:rPr lang="en-US" sz="2000" dirty="0" smtClean="0">
                <a:latin typeface="Arial" pitchFamily="34" charset="0"/>
                <a:cs typeface="Arial" pitchFamily="34" charset="0"/>
              </a:rPr>
              <a:t>for </a:t>
            </a:r>
            <a:r>
              <a:rPr lang="en-US" sz="2000" spc="-5" dirty="0" smtClean="0">
                <a:latin typeface="Arial" pitchFamily="34" charset="0"/>
                <a:cs typeface="Arial" pitchFamily="34" charset="0"/>
              </a:rPr>
              <a:t>Anne and </a:t>
            </a:r>
            <a:r>
              <a:rPr lang="en-US" sz="2000" dirty="0" smtClean="0">
                <a:latin typeface="Arial" pitchFamily="34" charset="0"/>
                <a:cs typeface="Arial" pitchFamily="34" charset="0"/>
              </a:rPr>
              <a:t>the</a:t>
            </a:r>
            <a:r>
              <a:rPr lang="en-US" sz="2000" spc="-25" dirty="0" smtClean="0">
                <a:latin typeface="Arial" pitchFamily="34" charset="0"/>
                <a:cs typeface="Arial" pitchFamily="34" charset="0"/>
              </a:rPr>
              <a:t> </a:t>
            </a:r>
            <a:r>
              <a:rPr lang="en-US" sz="2000" spc="-20" dirty="0" smtClean="0">
                <a:latin typeface="Arial" pitchFamily="34" charset="0"/>
                <a:cs typeface="Arial" pitchFamily="34" charset="0"/>
              </a:rPr>
              <a:t>other</a:t>
            </a:r>
            <a:r>
              <a:rPr lang="en-US" sz="2000" spc="-20" dirty="0" smtClean="0">
                <a:latin typeface="Arial" pitchFamily="34" charset="0"/>
                <a:cs typeface="Arial" pitchFamily="34" charset="0"/>
              </a:rPr>
              <a:t>.</a:t>
            </a:r>
            <a:endParaRPr lang="en-US" dirty="0">
              <a:latin typeface="Arial"/>
              <a:cs typeface="Arial"/>
            </a:endParaRPr>
          </a:p>
        </p:txBody>
      </p:sp>
      <p:sp>
        <p:nvSpPr>
          <p:cNvPr id="3" name="Rectangle 2"/>
          <p:cNvSpPr/>
          <p:nvPr/>
        </p:nvSpPr>
        <p:spPr>
          <a:xfrm>
            <a:off x="609600" y="152400"/>
            <a:ext cx="1981200" cy="584775"/>
          </a:xfrm>
          <a:prstGeom prst="rect">
            <a:avLst/>
          </a:prstGeom>
        </p:spPr>
        <p:txBody>
          <a:bodyPr wrap="square">
            <a:spAutoFit/>
          </a:bodyPr>
          <a:lstStyle/>
          <a:p>
            <a:r>
              <a:rPr lang="en-US" sz="3200" b="1" spc="-5" dirty="0" smtClean="0">
                <a:solidFill>
                  <a:srgbClr val="C00000"/>
                </a:solidFill>
              </a:rPr>
              <a:t>Summary</a:t>
            </a:r>
            <a:endParaRPr lang="en-US" sz="32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9200" y="838200"/>
            <a:ext cx="10210800" cy="4860305"/>
          </a:xfrm>
          <a:prstGeom prst="rect">
            <a:avLst/>
          </a:prstGeom>
        </p:spPr>
        <p:txBody>
          <a:bodyPr wrap="square">
            <a:spAutoFit/>
          </a:bodyPr>
          <a:lstStyle/>
          <a:p>
            <a:pPr marL="355600" indent="-342900">
              <a:lnSpc>
                <a:spcPct val="100000"/>
              </a:lnSpc>
              <a:spcBef>
                <a:spcPts val="650"/>
              </a:spcBef>
              <a:buChar char="•"/>
              <a:tabLst>
                <a:tab pos="354965" algn="l"/>
                <a:tab pos="355600" algn="l"/>
              </a:tabLst>
            </a:pPr>
            <a:r>
              <a:rPr lang="en-US" sz="2000" dirty="0" smtClean="0">
                <a:latin typeface="Arial"/>
                <a:cs typeface="Arial"/>
              </a:rPr>
              <a:t>They </a:t>
            </a:r>
            <a:r>
              <a:rPr lang="en-US" sz="2000" spc="-5" dirty="0" smtClean="0">
                <a:latin typeface="Arial"/>
                <a:cs typeface="Arial"/>
              </a:rPr>
              <a:t>do not know </a:t>
            </a:r>
            <a:r>
              <a:rPr lang="en-US" sz="2000" spc="-15" dirty="0" smtClean="0">
                <a:latin typeface="Arial"/>
                <a:cs typeface="Arial"/>
              </a:rPr>
              <a:t>what will </a:t>
            </a:r>
            <a:r>
              <a:rPr lang="en-US" sz="2000" spc="-5" dirty="0" smtClean="0">
                <a:latin typeface="Arial"/>
                <a:cs typeface="Arial"/>
              </a:rPr>
              <a:t>happen </a:t>
            </a:r>
            <a:r>
              <a:rPr lang="en-US" sz="2000" dirty="0" smtClean="0">
                <a:latin typeface="Arial"/>
                <a:cs typeface="Arial"/>
              </a:rPr>
              <a:t>to </a:t>
            </a:r>
            <a:r>
              <a:rPr lang="en-US" sz="2000" spc="-5" dirty="0" smtClean="0">
                <a:latin typeface="Arial"/>
                <a:cs typeface="Arial"/>
              </a:rPr>
              <a:t>them </a:t>
            </a:r>
            <a:r>
              <a:rPr lang="en-US" sz="2000" dirty="0" smtClean="0">
                <a:latin typeface="Arial"/>
                <a:cs typeface="Arial"/>
              </a:rPr>
              <a:t>if </a:t>
            </a:r>
            <a:r>
              <a:rPr lang="en-US" sz="2000" spc="-5" dirty="0" smtClean="0">
                <a:latin typeface="Arial"/>
                <a:cs typeface="Arial"/>
              </a:rPr>
              <a:t>the English</a:t>
            </a:r>
            <a:r>
              <a:rPr lang="en-US" sz="2000" spc="175" dirty="0" smtClean="0">
                <a:latin typeface="Arial"/>
                <a:cs typeface="Arial"/>
              </a:rPr>
              <a:t> </a:t>
            </a:r>
            <a:r>
              <a:rPr lang="en-US" sz="2000" spc="-5" dirty="0" smtClean="0">
                <a:latin typeface="Arial"/>
                <a:cs typeface="Arial"/>
              </a:rPr>
              <a:t>invade.</a:t>
            </a:r>
            <a:endParaRPr lang="en-US" sz="2000" dirty="0" smtClean="0">
              <a:latin typeface="Arial"/>
              <a:cs typeface="Arial"/>
            </a:endParaRPr>
          </a:p>
          <a:p>
            <a:pPr marL="355600" indent="-342900">
              <a:lnSpc>
                <a:spcPct val="100000"/>
              </a:lnSpc>
              <a:spcBef>
                <a:spcPts val="645"/>
              </a:spcBef>
              <a:buChar char="•"/>
              <a:tabLst>
                <a:tab pos="354965" algn="l"/>
                <a:tab pos="355600" algn="l"/>
              </a:tabLst>
            </a:pPr>
            <a:r>
              <a:rPr lang="en-US" sz="2000" spc="-5" dirty="0" smtClean="0">
                <a:latin typeface="Arial"/>
                <a:cs typeface="Arial"/>
              </a:rPr>
              <a:t>Will </a:t>
            </a:r>
            <a:r>
              <a:rPr lang="en-US" sz="2000" dirty="0" smtClean="0">
                <a:latin typeface="Arial"/>
                <a:cs typeface="Arial"/>
              </a:rPr>
              <a:t>the </a:t>
            </a:r>
            <a:r>
              <a:rPr lang="en-US" sz="2000" spc="-5" dirty="0" smtClean="0">
                <a:latin typeface="Arial"/>
                <a:cs typeface="Arial"/>
              </a:rPr>
              <a:t>Germans </a:t>
            </a:r>
            <a:r>
              <a:rPr lang="en-US" sz="2000" dirty="0" smtClean="0">
                <a:latin typeface="Arial"/>
                <a:cs typeface="Arial"/>
              </a:rPr>
              <a:t>try to </a:t>
            </a:r>
            <a:r>
              <a:rPr lang="en-US" sz="2000" spc="-5" dirty="0" smtClean="0">
                <a:latin typeface="Arial"/>
                <a:cs typeface="Arial"/>
              </a:rPr>
              <a:t>flood </a:t>
            </a:r>
            <a:r>
              <a:rPr lang="en-US" sz="2000" dirty="0" smtClean="0">
                <a:latin typeface="Arial"/>
                <a:cs typeface="Arial"/>
              </a:rPr>
              <a:t>the city </a:t>
            </a:r>
            <a:r>
              <a:rPr lang="en-US" sz="2000" spc="-5" dirty="0" smtClean="0">
                <a:latin typeface="Arial"/>
                <a:cs typeface="Arial"/>
              </a:rPr>
              <a:t>endangering </a:t>
            </a:r>
            <a:r>
              <a:rPr lang="en-US" sz="2000" dirty="0" smtClean="0">
                <a:latin typeface="Arial"/>
                <a:cs typeface="Arial"/>
              </a:rPr>
              <a:t>the </a:t>
            </a:r>
            <a:r>
              <a:rPr lang="en-US" sz="2000" spc="-5" dirty="0" smtClean="0">
                <a:latin typeface="Arial"/>
                <a:cs typeface="Arial"/>
              </a:rPr>
              <a:t>lives </a:t>
            </a:r>
            <a:r>
              <a:rPr lang="en-US" sz="2000" dirty="0" smtClean="0">
                <a:latin typeface="Arial"/>
                <a:cs typeface="Arial"/>
              </a:rPr>
              <a:t>of </a:t>
            </a:r>
            <a:r>
              <a:rPr lang="en-US" sz="2000" spc="-10" dirty="0" smtClean="0">
                <a:latin typeface="Arial"/>
                <a:cs typeface="Arial"/>
              </a:rPr>
              <a:t>everyone</a:t>
            </a:r>
            <a:r>
              <a:rPr lang="en-US" sz="2000" spc="60" dirty="0" smtClean="0">
                <a:latin typeface="Arial"/>
                <a:cs typeface="Arial"/>
              </a:rPr>
              <a:t> </a:t>
            </a:r>
            <a:r>
              <a:rPr lang="en-US" sz="2000" spc="-5" dirty="0" smtClean="0">
                <a:latin typeface="Arial"/>
                <a:cs typeface="Arial"/>
              </a:rPr>
              <a:t>there?</a:t>
            </a:r>
            <a:endParaRPr lang="en-US" sz="2000" dirty="0" smtClean="0">
              <a:latin typeface="Arial" pitchFamily="34" charset="0"/>
              <a:cs typeface="Arial" pitchFamily="34" charset="0"/>
            </a:endParaRPr>
          </a:p>
          <a:p>
            <a:pPr marL="354965" marR="130175" indent="-342900" algn="just">
              <a:lnSpc>
                <a:spcPct val="110000"/>
              </a:lnSpc>
              <a:spcBef>
                <a:spcPts val="100"/>
              </a:spcBef>
              <a:buChar char="•"/>
              <a:tabLst>
                <a:tab pos="355600" algn="l"/>
              </a:tabLst>
            </a:pPr>
            <a:r>
              <a:rPr lang="en-US" sz="2000" spc="-5" dirty="0" smtClean="0">
                <a:latin typeface="Arial"/>
                <a:cs typeface="Arial"/>
              </a:rPr>
              <a:t>Anne is also in need of a confidant </a:t>
            </a:r>
            <a:r>
              <a:rPr lang="en-US" sz="2000" dirty="0" smtClean="0">
                <a:latin typeface="Arial"/>
                <a:cs typeface="Arial"/>
              </a:rPr>
              <a:t>so </a:t>
            </a:r>
            <a:r>
              <a:rPr lang="en-US" sz="2000" spc="-5" dirty="0" smtClean="0">
                <a:latin typeface="Arial"/>
                <a:cs typeface="Arial"/>
              </a:rPr>
              <a:t>she chooses Peter </a:t>
            </a:r>
            <a:r>
              <a:rPr lang="en-US" sz="2000" spc="-60" dirty="0" smtClean="0">
                <a:latin typeface="Arial"/>
                <a:cs typeface="Arial"/>
              </a:rPr>
              <a:t>Van </a:t>
            </a:r>
            <a:r>
              <a:rPr lang="en-US" sz="2000" spc="-5" dirty="0" err="1" smtClean="0">
                <a:latin typeface="Arial"/>
                <a:cs typeface="Arial"/>
              </a:rPr>
              <a:t>Daan</a:t>
            </a:r>
            <a:r>
              <a:rPr lang="en-US" sz="2000" spc="-5" dirty="0" smtClean="0">
                <a:latin typeface="Arial"/>
                <a:cs typeface="Arial"/>
              </a:rPr>
              <a:t> to be that person.  She chooses Peter because he </a:t>
            </a:r>
            <a:r>
              <a:rPr lang="en-US" sz="2000" dirty="0" smtClean="0">
                <a:latin typeface="Arial"/>
                <a:cs typeface="Arial"/>
              </a:rPr>
              <a:t>is </a:t>
            </a:r>
            <a:r>
              <a:rPr lang="en-US" sz="2000" spc="-5" dirty="0" smtClean="0">
                <a:latin typeface="Arial"/>
                <a:cs typeface="Arial"/>
              </a:rPr>
              <a:t>quiet and she feels he will keep her secrets for </a:t>
            </a:r>
            <a:r>
              <a:rPr lang="en-US" sz="2000" spc="-35" dirty="0" smtClean="0">
                <a:latin typeface="Arial"/>
                <a:cs typeface="Arial"/>
              </a:rPr>
              <a:t>her.  </a:t>
            </a:r>
            <a:r>
              <a:rPr lang="en-US" sz="2000" spc="-5" dirty="0" smtClean="0">
                <a:latin typeface="Arial"/>
                <a:cs typeface="Arial"/>
              </a:rPr>
              <a:t>This </a:t>
            </a:r>
            <a:r>
              <a:rPr lang="en-US" sz="2000" dirty="0" smtClean="0">
                <a:latin typeface="Arial"/>
                <a:cs typeface="Arial"/>
              </a:rPr>
              <a:t>relationship becomes </a:t>
            </a:r>
            <a:r>
              <a:rPr lang="en-US" sz="2000" spc="-5" dirty="0" smtClean="0">
                <a:latin typeface="Arial"/>
                <a:cs typeface="Arial"/>
              </a:rPr>
              <a:t>complicated as her feelings for Peter range between </a:t>
            </a:r>
            <a:r>
              <a:rPr lang="en-US" sz="2000" dirty="0" smtClean="0">
                <a:latin typeface="Arial"/>
                <a:cs typeface="Arial"/>
              </a:rPr>
              <a:t>friend  </a:t>
            </a:r>
            <a:r>
              <a:rPr lang="en-US" sz="2000" spc="-5" dirty="0" smtClean="0">
                <a:latin typeface="Arial"/>
                <a:cs typeface="Arial"/>
              </a:rPr>
              <a:t>to boyfriend.</a:t>
            </a:r>
            <a:endParaRPr lang="en-US" sz="2000" dirty="0" smtClean="0">
              <a:latin typeface="Arial"/>
              <a:cs typeface="Arial"/>
            </a:endParaRPr>
          </a:p>
          <a:p>
            <a:pPr marL="354965" marR="5080" indent="-342900">
              <a:lnSpc>
                <a:spcPct val="110000"/>
              </a:lnSpc>
              <a:buChar char="•"/>
              <a:tabLst>
                <a:tab pos="354965" algn="l"/>
                <a:tab pos="355600" algn="l"/>
              </a:tabLst>
            </a:pPr>
            <a:r>
              <a:rPr lang="en-US" sz="2000" dirty="0" smtClean="0">
                <a:latin typeface="Arial"/>
                <a:cs typeface="Arial"/>
              </a:rPr>
              <a:t>Finally </a:t>
            </a:r>
            <a:r>
              <a:rPr lang="en-US" sz="2000" spc="-5" dirty="0" smtClean="0">
                <a:latin typeface="Arial"/>
                <a:cs typeface="Arial"/>
              </a:rPr>
              <a:t>on June 6, 1944 the invasion </a:t>
            </a:r>
            <a:r>
              <a:rPr lang="en-US" sz="2000" dirty="0" smtClean="0">
                <a:latin typeface="Arial"/>
                <a:cs typeface="Arial"/>
              </a:rPr>
              <a:t>occurs. </a:t>
            </a:r>
            <a:r>
              <a:rPr lang="en-US" sz="2000" spc="-5" dirty="0" smtClean="0">
                <a:latin typeface="Arial"/>
                <a:cs typeface="Arial"/>
              </a:rPr>
              <a:t>The </a:t>
            </a:r>
            <a:r>
              <a:rPr lang="en-US" sz="2000" spc="-10" dirty="0" smtClean="0">
                <a:latin typeface="Arial"/>
                <a:cs typeface="Arial"/>
              </a:rPr>
              <a:t>D-day </a:t>
            </a:r>
            <a:r>
              <a:rPr lang="en-US" sz="2000" spc="-5" dirty="0" smtClean="0">
                <a:latin typeface="Arial"/>
                <a:cs typeface="Arial"/>
              </a:rPr>
              <a:t>invasion is a source of great  joy for everyone in occupied Europe. The members who live in the "Secret Annex"  hope to be able to leave </a:t>
            </a:r>
            <a:r>
              <a:rPr lang="en-US" sz="2000" dirty="0" smtClean="0">
                <a:latin typeface="Arial"/>
                <a:cs typeface="Arial"/>
              </a:rPr>
              <a:t>in </a:t>
            </a:r>
            <a:r>
              <a:rPr lang="en-US" sz="2000" spc="-5" dirty="0" smtClean="0">
                <a:latin typeface="Arial"/>
                <a:cs typeface="Arial"/>
              </a:rPr>
              <a:t>October 1944. Anne's final diary entry is about her two  selves, the outer self which is cheerful and outgoing and the inner self which tries to be  more serious and become a better</a:t>
            </a:r>
            <a:r>
              <a:rPr lang="en-US" sz="2000" spc="90" dirty="0" smtClean="0">
                <a:latin typeface="Arial"/>
                <a:cs typeface="Arial"/>
              </a:rPr>
              <a:t> </a:t>
            </a:r>
            <a:r>
              <a:rPr lang="en-US" sz="2000" spc="-5" dirty="0" smtClean="0">
                <a:latin typeface="Arial"/>
                <a:cs typeface="Arial"/>
              </a:rPr>
              <a:t>person.</a:t>
            </a:r>
            <a:endParaRPr lang="en-US" sz="2000" dirty="0" smtClean="0">
              <a:latin typeface="Arial"/>
              <a:cs typeface="Arial"/>
            </a:endParaRPr>
          </a:p>
          <a:p>
            <a:pPr marL="354965" marR="86360" indent="-342900">
              <a:lnSpc>
                <a:spcPct val="110000"/>
              </a:lnSpc>
              <a:buChar char="•"/>
              <a:tabLst>
                <a:tab pos="354965" algn="l"/>
                <a:tab pos="355600" algn="l"/>
              </a:tabLst>
            </a:pPr>
            <a:r>
              <a:rPr lang="en-US" sz="2000" spc="-5" dirty="0" smtClean="0">
                <a:latin typeface="Arial"/>
                <a:cs typeface="Arial"/>
              </a:rPr>
              <a:t>This diary shows the isolation of those living in the "Secret Annex". It also explores the  feelings of a young girl as she starts to mature. </a:t>
            </a:r>
            <a:r>
              <a:rPr lang="en-US" sz="2000" spc="-25" dirty="0" smtClean="0">
                <a:latin typeface="Arial"/>
                <a:cs typeface="Arial"/>
              </a:rPr>
              <a:t>We </a:t>
            </a:r>
            <a:r>
              <a:rPr lang="en-US" sz="2000" spc="-5" dirty="0" smtClean="0">
                <a:latin typeface="Arial"/>
                <a:cs typeface="Arial"/>
              </a:rPr>
              <a:t>are left with the feeling of</a:t>
            </a:r>
            <a:r>
              <a:rPr lang="en-US" sz="2000" spc="265" dirty="0" smtClean="0">
                <a:latin typeface="Arial"/>
                <a:cs typeface="Arial"/>
              </a:rPr>
              <a:t> </a:t>
            </a:r>
            <a:r>
              <a:rPr lang="en-US" sz="2000" spc="-5" dirty="0" smtClean="0">
                <a:latin typeface="Arial"/>
                <a:cs typeface="Arial"/>
              </a:rPr>
              <a:t>actually knowing </a:t>
            </a:r>
            <a:r>
              <a:rPr lang="en-US" sz="2000" spc="-5" dirty="0" smtClean="0">
                <a:latin typeface="Arial"/>
                <a:cs typeface="Arial"/>
              </a:rPr>
              <a:t>these </a:t>
            </a:r>
            <a:r>
              <a:rPr lang="en-US" sz="2000" dirty="0" smtClean="0">
                <a:latin typeface="Arial"/>
                <a:cs typeface="Arial"/>
              </a:rPr>
              <a:t>people, </a:t>
            </a:r>
            <a:r>
              <a:rPr lang="en-US" sz="2000" spc="-5" dirty="0" smtClean="0">
                <a:latin typeface="Arial"/>
                <a:cs typeface="Arial"/>
              </a:rPr>
              <a:t>which makes their fate even harder to</a:t>
            </a:r>
            <a:r>
              <a:rPr lang="en-US" sz="2000" spc="100" dirty="0" smtClean="0">
                <a:latin typeface="Arial"/>
                <a:cs typeface="Arial"/>
              </a:rPr>
              <a:t> </a:t>
            </a:r>
            <a:r>
              <a:rPr lang="en-US" sz="2000" spc="-5" dirty="0" smtClean="0">
                <a:latin typeface="Arial"/>
                <a:cs typeface="Arial"/>
              </a:rPr>
              <a:t>accept.</a:t>
            </a:r>
            <a:endParaRPr lang="en-US" sz="2000" dirty="0"/>
          </a:p>
        </p:txBody>
      </p:sp>
      <p:sp>
        <p:nvSpPr>
          <p:cNvPr id="3" name="Rectangle 2"/>
          <p:cNvSpPr/>
          <p:nvPr/>
        </p:nvSpPr>
        <p:spPr>
          <a:xfrm>
            <a:off x="609600" y="152400"/>
            <a:ext cx="1981200" cy="584775"/>
          </a:xfrm>
          <a:prstGeom prst="rect">
            <a:avLst/>
          </a:prstGeom>
        </p:spPr>
        <p:txBody>
          <a:bodyPr wrap="square">
            <a:spAutoFit/>
          </a:bodyPr>
          <a:lstStyle/>
          <a:p>
            <a:r>
              <a:rPr lang="en-US" sz="3200" b="1" spc="-5" dirty="0" smtClean="0">
                <a:solidFill>
                  <a:srgbClr val="C00000"/>
                </a:solidFill>
              </a:rPr>
              <a:t>Summary</a:t>
            </a:r>
            <a:endParaRPr lang="en-US" sz="32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3645408" y="312420"/>
            <a:ext cx="5169535" cy="1042669"/>
            <a:chOff x="3645408" y="312420"/>
            <a:chExt cx="5169535" cy="1042669"/>
          </a:xfrm>
        </p:grpSpPr>
        <p:sp>
          <p:nvSpPr>
            <p:cNvPr id="3" name="object 3"/>
            <p:cNvSpPr/>
            <p:nvPr/>
          </p:nvSpPr>
          <p:spPr>
            <a:xfrm>
              <a:off x="6728460" y="312420"/>
              <a:ext cx="1042669" cy="1042669"/>
            </a:xfrm>
            <a:custGeom>
              <a:avLst/>
              <a:gdLst/>
              <a:ahLst/>
              <a:cxnLst/>
              <a:rect l="l" t="t" r="r" b="b"/>
              <a:pathLst>
                <a:path w="1042670" h="1042669">
                  <a:moveTo>
                    <a:pt x="521208" y="0"/>
                  </a:moveTo>
                  <a:lnTo>
                    <a:pt x="473759" y="2129"/>
                  </a:lnTo>
                  <a:lnTo>
                    <a:pt x="427506" y="8395"/>
                  </a:lnTo>
                  <a:lnTo>
                    <a:pt x="382631" y="18614"/>
                  </a:lnTo>
                  <a:lnTo>
                    <a:pt x="339319" y="32601"/>
                  </a:lnTo>
                  <a:lnTo>
                    <a:pt x="297754" y="50174"/>
                  </a:lnTo>
                  <a:lnTo>
                    <a:pt x="258120" y="71148"/>
                  </a:lnTo>
                  <a:lnTo>
                    <a:pt x="220600" y="95339"/>
                  </a:lnTo>
                  <a:lnTo>
                    <a:pt x="185378" y="122563"/>
                  </a:lnTo>
                  <a:lnTo>
                    <a:pt x="152638" y="152638"/>
                  </a:lnTo>
                  <a:lnTo>
                    <a:pt x="122563" y="185378"/>
                  </a:lnTo>
                  <a:lnTo>
                    <a:pt x="95339" y="220600"/>
                  </a:lnTo>
                  <a:lnTo>
                    <a:pt x="71148" y="258120"/>
                  </a:lnTo>
                  <a:lnTo>
                    <a:pt x="50174" y="297754"/>
                  </a:lnTo>
                  <a:lnTo>
                    <a:pt x="32601" y="339319"/>
                  </a:lnTo>
                  <a:lnTo>
                    <a:pt x="18614" y="382631"/>
                  </a:lnTo>
                  <a:lnTo>
                    <a:pt x="8395" y="427506"/>
                  </a:lnTo>
                  <a:lnTo>
                    <a:pt x="2129" y="473759"/>
                  </a:lnTo>
                  <a:lnTo>
                    <a:pt x="0" y="521207"/>
                  </a:lnTo>
                  <a:lnTo>
                    <a:pt x="2129" y="568656"/>
                  </a:lnTo>
                  <a:lnTo>
                    <a:pt x="8395" y="614909"/>
                  </a:lnTo>
                  <a:lnTo>
                    <a:pt x="18614" y="659784"/>
                  </a:lnTo>
                  <a:lnTo>
                    <a:pt x="32601" y="703096"/>
                  </a:lnTo>
                  <a:lnTo>
                    <a:pt x="50174" y="744661"/>
                  </a:lnTo>
                  <a:lnTo>
                    <a:pt x="71148" y="784295"/>
                  </a:lnTo>
                  <a:lnTo>
                    <a:pt x="95339" y="821815"/>
                  </a:lnTo>
                  <a:lnTo>
                    <a:pt x="122563" y="857037"/>
                  </a:lnTo>
                  <a:lnTo>
                    <a:pt x="152638" y="889777"/>
                  </a:lnTo>
                  <a:lnTo>
                    <a:pt x="185378" y="919852"/>
                  </a:lnTo>
                  <a:lnTo>
                    <a:pt x="220600" y="947076"/>
                  </a:lnTo>
                  <a:lnTo>
                    <a:pt x="258120" y="971267"/>
                  </a:lnTo>
                  <a:lnTo>
                    <a:pt x="297754" y="992241"/>
                  </a:lnTo>
                  <a:lnTo>
                    <a:pt x="339319" y="1009814"/>
                  </a:lnTo>
                  <a:lnTo>
                    <a:pt x="382631" y="1023801"/>
                  </a:lnTo>
                  <a:lnTo>
                    <a:pt x="427506" y="1034020"/>
                  </a:lnTo>
                  <a:lnTo>
                    <a:pt x="473759" y="1040286"/>
                  </a:lnTo>
                  <a:lnTo>
                    <a:pt x="521208" y="1042415"/>
                  </a:lnTo>
                  <a:lnTo>
                    <a:pt x="568656" y="1040286"/>
                  </a:lnTo>
                  <a:lnTo>
                    <a:pt x="614909" y="1034020"/>
                  </a:lnTo>
                  <a:lnTo>
                    <a:pt x="659784" y="1023801"/>
                  </a:lnTo>
                  <a:lnTo>
                    <a:pt x="703096" y="1009814"/>
                  </a:lnTo>
                  <a:lnTo>
                    <a:pt x="744661" y="992241"/>
                  </a:lnTo>
                  <a:lnTo>
                    <a:pt x="784295" y="971267"/>
                  </a:lnTo>
                  <a:lnTo>
                    <a:pt x="821815" y="947076"/>
                  </a:lnTo>
                  <a:lnTo>
                    <a:pt x="857037" y="919852"/>
                  </a:lnTo>
                  <a:lnTo>
                    <a:pt x="889777" y="889777"/>
                  </a:lnTo>
                  <a:lnTo>
                    <a:pt x="919852" y="857037"/>
                  </a:lnTo>
                  <a:lnTo>
                    <a:pt x="947076" y="821815"/>
                  </a:lnTo>
                  <a:lnTo>
                    <a:pt x="971267" y="784295"/>
                  </a:lnTo>
                  <a:lnTo>
                    <a:pt x="992241" y="744661"/>
                  </a:lnTo>
                  <a:lnTo>
                    <a:pt x="1009814" y="703096"/>
                  </a:lnTo>
                  <a:lnTo>
                    <a:pt x="1023801" y="659784"/>
                  </a:lnTo>
                  <a:lnTo>
                    <a:pt x="1034020" y="614909"/>
                  </a:lnTo>
                  <a:lnTo>
                    <a:pt x="1040286" y="568656"/>
                  </a:lnTo>
                  <a:lnTo>
                    <a:pt x="1042416" y="521207"/>
                  </a:lnTo>
                  <a:lnTo>
                    <a:pt x="1040286" y="473759"/>
                  </a:lnTo>
                  <a:lnTo>
                    <a:pt x="1034020" y="427506"/>
                  </a:lnTo>
                  <a:lnTo>
                    <a:pt x="1023801" y="382631"/>
                  </a:lnTo>
                  <a:lnTo>
                    <a:pt x="1009814" y="339319"/>
                  </a:lnTo>
                  <a:lnTo>
                    <a:pt x="992241" y="297754"/>
                  </a:lnTo>
                  <a:lnTo>
                    <a:pt x="971267" y="258120"/>
                  </a:lnTo>
                  <a:lnTo>
                    <a:pt x="947076" y="220600"/>
                  </a:lnTo>
                  <a:lnTo>
                    <a:pt x="919852" y="185378"/>
                  </a:lnTo>
                  <a:lnTo>
                    <a:pt x="889777" y="152638"/>
                  </a:lnTo>
                  <a:lnTo>
                    <a:pt x="857037" y="122563"/>
                  </a:lnTo>
                  <a:lnTo>
                    <a:pt x="821815" y="95339"/>
                  </a:lnTo>
                  <a:lnTo>
                    <a:pt x="784295" y="71148"/>
                  </a:lnTo>
                  <a:lnTo>
                    <a:pt x="744661" y="50174"/>
                  </a:lnTo>
                  <a:lnTo>
                    <a:pt x="703096" y="32601"/>
                  </a:lnTo>
                  <a:lnTo>
                    <a:pt x="659784" y="18614"/>
                  </a:lnTo>
                  <a:lnTo>
                    <a:pt x="614909" y="8395"/>
                  </a:lnTo>
                  <a:lnTo>
                    <a:pt x="568656" y="2129"/>
                  </a:lnTo>
                  <a:lnTo>
                    <a:pt x="521208" y="0"/>
                  </a:lnTo>
                  <a:close/>
                </a:path>
              </a:pathLst>
            </a:custGeom>
            <a:solidFill>
              <a:srgbClr val="57B897"/>
            </a:solidFill>
          </p:spPr>
          <p:txBody>
            <a:bodyPr wrap="square" lIns="0" tIns="0" rIns="0" bIns="0" rtlCol="0"/>
            <a:lstStyle/>
            <a:p>
              <a:endParaRPr/>
            </a:p>
          </p:txBody>
        </p:sp>
        <p:sp>
          <p:nvSpPr>
            <p:cNvPr id="4" name="object 4"/>
            <p:cNvSpPr/>
            <p:nvPr/>
          </p:nvSpPr>
          <p:spPr>
            <a:xfrm>
              <a:off x="5686044" y="312420"/>
              <a:ext cx="1042669" cy="1042669"/>
            </a:xfrm>
            <a:custGeom>
              <a:avLst/>
              <a:gdLst/>
              <a:ahLst/>
              <a:cxnLst/>
              <a:rect l="l" t="t" r="r" b="b"/>
              <a:pathLst>
                <a:path w="1042670" h="1042669">
                  <a:moveTo>
                    <a:pt x="521207" y="0"/>
                  </a:moveTo>
                  <a:lnTo>
                    <a:pt x="473759" y="2129"/>
                  </a:lnTo>
                  <a:lnTo>
                    <a:pt x="427506" y="8395"/>
                  </a:lnTo>
                  <a:lnTo>
                    <a:pt x="382631" y="18614"/>
                  </a:lnTo>
                  <a:lnTo>
                    <a:pt x="339319" y="32601"/>
                  </a:lnTo>
                  <a:lnTo>
                    <a:pt x="297754" y="50174"/>
                  </a:lnTo>
                  <a:lnTo>
                    <a:pt x="258120" y="71148"/>
                  </a:lnTo>
                  <a:lnTo>
                    <a:pt x="220600" y="95339"/>
                  </a:lnTo>
                  <a:lnTo>
                    <a:pt x="185378" y="122563"/>
                  </a:lnTo>
                  <a:lnTo>
                    <a:pt x="152638" y="152638"/>
                  </a:lnTo>
                  <a:lnTo>
                    <a:pt x="122563" y="185378"/>
                  </a:lnTo>
                  <a:lnTo>
                    <a:pt x="95339" y="220600"/>
                  </a:lnTo>
                  <a:lnTo>
                    <a:pt x="71148" y="258120"/>
                  </a:lnTo>
                  <a:lnTo>
                    <a:pt x="50174" y="297754"/>
                  </a:lnTo>
                  <a:lnTo>
                    <a:pt x="32601" y="339319"/>
                  </a:lnTo>
                  <a:lnTo>
                    <a:pt x="18614" y="382631"/>
                  </a:lnTo>
                  <a:lnTo>
                    <a:pt x="8395" y="427506"/>
                  </a:lnTo>
                  <a:lnTo>
                    <a:pt x="2129" y="473759"/>
                  </a:lnTo>
                  <a:lnTo>
                    <a:pt x="0" y="521207"/>
                  </a:lnTo>
                  <a:lnTo>
                    <a:pt x="2129" y="568656"/>
                  </a:lnTo>
                  <a:lnTo>
                    <a:pt x="8395" y="614909"/>
                  </a:lnTo>
                  <a:lnTo>
                    <a:pt x="18614" y="659784"/>
                  </a:lnTo>
                  <a:lnTo>
                    <a:pt x="32601" y="703096"/>
                  </a:lnTo>
                  <a:lnTo>
                    <a:pt x="50174" y="744661"/>
                  </a:lnTo>
                  <a:lnTo>
                    <a:pt x="71148" y="784295"/>
                  </a:lnTo>
                  <a:lnTo>
                    <a:pt x="95339" y="821815"/>
                  </a:lnTo>
                  <a:lnTo>
                    <a:pt x="122563" y="857037"/>
                  </a:lnTo>
                  <a:lnTo>
                    <a:pt x="152638" y="889777"/>
                  </a:lnTo>
                  <a:lnTo>
                    <a:pt x="185378" y="919852"/>
                  </a:lnTo>
                  <a:lnTo>
                    <a:pt x="220600" y="947076"/>
                  </a:lnTo>
                  <a:lnTo>
                    <a:pt x="258120" y="971267"/>
                  </a:lnTo>
                  <a:lnTo>
                    <a:pt x="297754" y="992241"/>
                  </a:lnTo>
                  <a:lnTo>
                    <a:pt x="339319" y="1009814"/>
                  </a:lnTo>
                  <a:lnTo>
                    <a:pt x="382631" y="1023801"/>
                  </a:lnTo>
                  <a:lnTo>
                    <a:pt x="427506" y="1034020"/>
                  </a:lnTo>
                  <a:lnTo>
                    <a:pt x="473759" y="1040286"/>
                  </a:lnTo>
                  <a:lnTo>
                    <a:pt x="521207" y="1042415"/>
                  </a:lnTo>
                  <a:lnTo>
                    <a:pt x="568656" y="1040286"/>
                  </a:lnTo>
                  <a:lnTo>
                    <a:pt x="614909" y="1034020"/>
                  </a:lnTo>
                  <a:lnTo>
                    <a:pt x="659784" y="1023801"/>
                  </a:lnTo>
                  <a:lnTo>
                    <a:pt x="703096" y="1009814"/>
                  </a:lnTo>
                  <a:lnTo>
                    <a:pt x="744661" y="992241"/>
                  </a:lnTo>
                  <a:lnTo>
                    <a:pt x="784295" y="971267"/>
                  </a:lnTo>
                  <a:lnTo>
                    <a:pt x="821815" y="947076"/>
                  </a:lnTo>
                  <a:lnTo>
                    <a:pt x="857037" y="919852"/>
                  </a:lnTo>
                  <a:lnTo>
                    <a:pt x="889777" y="889777"/>
                  </a:lnTo>
                  <a:lnTo>
                    <a:pt x="919852" y="857037"/>
                  </a:lnTo>
                  <a:lnTo>
                    <a:pt x="947076" y="821815"/>
                  </a:lnTo>
                  <a:lnTo>
                    <a:pt x="971267" y="784295"/>
                  </a:lnTo>
                  <a:lnTo>
                    <a:pt x="992241" y="744661"/>
                  </a:lnTo>
                  <a:lnTo>
                    <a:pt x="1009814" y="703096"/>
                  </a:lnTo>
                  <a:lnTo>
                    <a:pt x="1023801" y="659784"/>
                  </a:lnTo>
                  <a:lnTo>
                    <a:pt x="1034020" y="614909"/>
                  </a:lnTo>
                  <a:lnTo>
                    <a:pt x="1040286" y="568656"/>
                  </a:lnTo>
                  <a:lnTo>
                    <a:pt x="1042415" y="521207"/>
                  </a:lnTo>
                  <a:lnTo>
                    <a:pt x="1040286" y="473759"/>
                  </a:lnTo>
                  <a:lnTo>
                    <a:pt x="1034020" y="427506"/>
                  </a:lnTo>
                  <a:lnTo>
                    <a:pt x="1023801" y="382631"/>
                  </a:lnTo>
                  <a:lnTo>
                    <a:pt x="1009814" y="339319"/>
                  </a:lnTo>
                  <a:lnTo>
                    <a:pt x="992241" y="297754"/>
                  </a:lnTo>
                  <a:lnTo>
                    <a:pt x="971267" y="258120"/>
                  </a:lnTo>
                  <a:lnTo>
                    <a:pt x="947076" y="220600"/>
                  </a:lnTo>
                  <a:lnTo>
                    <a:pt x="919852" y="185378"/>
                  </a:lnTo>
                  <a:lnTo>
                    <a:pt x="889777" y="152638"/>
                  </a:lnTo>
                  <a:lnTo>
                    <a:pt x="857037" y="122563"/>
                  </a:lnTo>
                  <a:lnTo>
                    <a:pt x="821815" y="95339"/>
                  </a:lnTo>
                  <a:lnTo>
                    <a:pt x="784295" y="71148"/>
                  </a:lnTo>
                  <a:lnTo>
                    <a:pt x="744661" y="50174"/>
                  </a:lnTo>
                  <a:lnTo>
                    <a:pt x="703096" y="32601"/>
                  </a:lnTo>
                  <a:lnTo>
                    <a:pt x="659784" y="18614"/>
                  </a:lnTo>
                  <a:lnTo>
                    <a:pt x="614909" y="8395"/>
                  </a:lnTo>
                  <a:lnTo>
                    <a:pt x="568656" y="2129"/>
                  </a:lnTo>
                  <a:lnTo>
                    <a:pt x="521207" y="0"/>
                  </a:lnTo>
                  <a:close/>
                </a:path>
              </a:pathLst>
            </a:custGeom>
            <a:solidFill>
              <a:srgbClr val="86A352"/>
            </a:solidFill>
          </p:spPr>
          <p:txBody>
            <a:bodyPr wrap="square" lIns="0" tIns="0" rIns="0" bIns="0" rtlCol="0"/>
            <a:lstStyle/>
            <a:p>
              <a:endParaRPr/>
            </a:p>
          </p:txBody>
        </p:sp>
        <p:sp>
          <p:nvSpPr>
            <p:cNvPr id="5" name="object 5"/>
            <p:cNvSpPr/>
            <p:nvPr/>
          </p:nvSpPr>
          <p:spPr>
            <a:xfrm>
              <a:off x="4687824" y="312420"/>
              <a:ext cx="1043940" cy="1042669"/>
            </a:xfrm>
            <a:custGeom>
              <a:avLst/>
              <a:gdLst/>
              <a:ahLst/>
              <a:cxnLst/>
              <a:rect l="l" t="t" r="r" b="b"/>
              <a:pathLst>
                <a:path w="1043939" h="1042669">
                  <a:moveTo>
                    <a:pt x="521970" y="0"/>
                  </a:moveTo>
                  <a:lnTo>
                    <a:pt x="474458" y="2129"/>
                  </a:lnTo>
                  <a:lnTo>
                    <a:pt x="428141" y="8395"/>
                  </a:lnTo>
                  <a:lnTo>
                    <a:pt x="383204" y="18614"/>
                  </a:lnTo>
                  <a:lnTo>
                    <a:pt x="339832" y="32601"/>
                  </a:lnTo>
                  <a:lnTo>
                    <a:pt x="298207" y="50174"/>
                  </a:lnTo>
                  <a:lnTo>
                    <a:pt x="258515" y="71148"/>
                  </a:lnTo>
                  <a:lnTo>
                    <a:pt x="220940" y="95339"/>
                  </a:lnTo>
                  <a:lnTo>
                    <a:pt x="185665" y="122563"/>
                  </a:lnTo>
                  <a:lnTo>
                    <a:pt x="152876" y="152638"/>
                  </a:lnTo>
                  <a:lnTo>
                    <a:pt x="122756" y="185378"/>
                  </a:lnTo>
                  <a:lnTo>
                    <a:pt x="95489" y="220600"/>
                  </a:lnTo>
                  <a:lnTo>
                    <a:pt x="71261" y="258120"/>
                  </a:lnTo>
                  <a:lnTo>
                    <a:pt x="50254" y="297754"/>
                  </a:lnTo>
                  <a:lnTo>
                    <a:pt x="32654" y="339319"/>
                  </a:lnTo>
                  <a:lnTo>
                    <a:pt x="18644" y="382631"/>
                  </a:lnTo>
                  <a:lnTo>
                    <a:pt x="8409" y="427506"/>
                  </a:lnTo>
                  <a:lnTo>
                    <a:pt x="2132" y="473759"/>
                  </a:lnTo>
                  <a:lnTo>
                    <a:pt x="0" y="521207"/>
                  </a:lnTo>
                  <a:lnTo>
                    <a:pt x="2132" y="568656"/>
                  </a:lnTo>
                  <a:lnTo>
                    <a:pt x="8409" y="614909"/>
                  </a:lnTo>
                  <a:lnTo>
                    <a:pt x="18644" y="659784"/>
                  </a:lnTo>
                  <a:lnTo>
                    <a:pt x="32654" y="703096"/>
                  </a:lnTo>
                  <a:lnTo>
                    <a:pt x="50254" y="744661"/>
                  </a:lnTo>
                  <a:lnTo>
                    <a:pt x="71261" y="784295"/>
                  </a:lnTo>
                  <a:lnTo>
                    <a:pt x="95489" y="821815"/>
                  </a:lnTo>
                  <a:lnTo>
                    <a:pt x="122756" y="857037"/>
                  </a:lnTo>
                  <a:lnTo>
                    <a:pt x="152876" y="889777"/>
                  </a:lnTo>
                  <a:lnTo>
                    <a:pt x="185665" y="919852"/>
                  </a:lnTo>
                  <a:lnTo>
                    <a:pt x="220940" y="947076"/>
                  </a:lnTo>
                  <a:lnTo>
                    <a:pt x="258515" y="971267"/>
                  </a:lnTo>
                  <a:lnTo>
                    <a:pt x="298207" y="992241"/>
                  </a:lnTo>
                  <a:lnTo>
                    <a:pt x="339832" y="1009814"/>
                  </a:lnTo>
                  <a:lnTo>
                    <a:pt x="383204" y="1023801"/>
                  </a:lnTo>
                  <a:lnTo>
                    <a:pt x="428141" y="1034020"/>
                  </a:lnTo>
                  <a:lnTo>
                    <a:pt x="474458" y="1040286"/>
                  </a:lnTo>
                  <a:lnTo>
                    <a:pt x="521970" y="1042415"/>
                  </a:lnTo>
                  <a:lnTo>
                    <a:pt x="569481" y="1040286"/>
                  </a:lnTo>
                  <a:lnTo>
                    <a:pt x="615798" y="1034020"/>
                  </a:lnTo>
                  <a:lnTo>
                    <a:pt x="660735" y="1023801"/>
                  </a:lnTo>
                  <a:lnTo>
                    <a:pt x="704107" y="1009814"/>
                  </a:lnTo>
                  <a:lnTo>
                    <a:pt x="745732" y="992241"/>
                  </a:lnTo>
                  <a:lnTo>
                    <a:pt x="785424" y="971267"/>
                  </a:lnTo>
                  <a:lnTo>
                    <a:pt x="822999" y="947076"/>
                  </a:lnTo>
                  <a:lnTo>
                    <a:pt x="858274" y="919852"/>
                  </a:lnTo>
                  <a:lnTo>
                    <a:pt x="891063" y="889777"/>
                  </a:lnTo>
                  <a:lnTo>
                    <a:pt x="921183" y="857037"/>
                  </a:lnTo>
                  <a:lnTo>
                    <a:pt x="948450" y="821815"/>
                  </a:lnTo>
                  <a:lnTo>
                    <a:pt x="972678" y="784295"/>
                  </a:lnTo>
                  <a:lnTo>
                    <a:pt x="993685" y="744661"/>
                  </a:lnTo>
                  <a:lnTo>
                    <a:pt x="1011285" y="703096"/>
                  </a:lnTo>
                  <a:lnTo>
                    <a:pt x="1025295" y="659784"/>
                  </a:lnTo>
                  <a:lnTo>
                    <a:pt x="1035530" y="614909"/>
                  </a:lnTo>
                  <a:lnTo>
                    <a:pt x="1041807" y="568656"/>
                  </a:lnTo>
                  <a:lnTo>
                    <a:pt x="1043939" y="521207"/>
                  </a:lnTo>
                  <a:lnTo>
                    <a:pt x="1041807" y="473759"/>
                  </a:lnTo>
                  <a:lnTo>
                    <a:pt x="1035530" y="427506"/>
                  </a:lnTo>
                  <a:lnTo>
                    <a:pt x="1025295" y="382631"/>
                  </a:lnTo>
                  <a:lnTo>
                    <a:pt x="1011285" y="339319"/>
                  </a:lnTo>
                  <a:lnTo>
                    <a:pt x="993685" y="297754"/>
                  </a:lnTo>
                  <a:lnTo>
                    <a:pt x="972678" y="258120"/>
                  </a:lnTo>
                  <a:lnTo>
                    <a:pt x="948450" y="220600"/>
                  </a:lnTo>
                  <a:lnTo>
                    <a:pt x="921183" y="185378"/>
                  </a:lnTo>
                  <a:lnTo>
                    <a:pt x="891063" y="152638"/>
                  </a:lnTo>
                  <a:lnTo>
                    <a:pt x="858274" y="122563"/>
                  </a:lnTo>
                  <a:lnTo>
                    <a:pt x="822999" y="95339"/>
                  </a:lnTo>
                  <a:lnTo>
                    <a:pt x="785424" y="71148"/>
                  </a:lnTo>
                  <a:lnTo>
                    <a:pt x="745732" y="50174"/>
                  </a:lnTo>
                  <a:lnTo>
                    <a:pt x="704107" y="32601"/>
                  </a:lnTo>
                  <a:lnTo>
                    <a:pt x="660735" y="18614"/>
                  </a:lnTo>
                  <a:lnTo>
                    <a:pt x="615798" y="8395"/>
                  </a:lnTo>
                  <a:lnTo>
                    <a:pt x="569481" y="2129"/>
                  </a:lnTo>
                  <a:lnTo>
                    <a:pt x="521970" y="0"/>
                  </a:lnTo>
                  <a:close/>
                </a:path>
              </a:pathLst>
            </a:custGeom>
            <a:solidFill>
              <a:srgbClr val="57B897"/>
            </a:solidFill>
          </p:spPr>
          <p:txBody>
            <a:bodyPr wrap="square" lIns="0" tIns="0" rIns="0" bIns="0" rtlCol="0"/>
            <a:lstStyle/>
            <a:p>
              <a:endParaRPr/>
            </a:p>
          </p:txBody>
        </p:sp>
        <p:sp>
          <p:nvSpPr>
            <p:cNvPr id="6" name="object 6"/>
            <p:cNvSpPr/>
            <p:nvPr/>
          </p:nvSpPr>
          <p:spPr>
            <a:xfrm>
              <a:off x="3645408" y="312419"/>
              <a:ext cx="5169535" cy="1042669"/>
            </a:xfrm>
            <a:custGeom>
              <a:avLst/>
              <a:gdLst/>
              <a:ahLst/>
              <a:cxnLst/>
              <a:rect l="l" t="t" r="r" b="b"/>
              <a:pathLst>
                <a:path w="5169534" h="1042669">
                  <a:moveTo>
                    <a:pt x="1042416" y="521208"/>
                  </a:moveTo>
                  <a:lnTo>
                    <a:pt x="1040282" y="473760"/>
                  </a:lnTo>
                  <a:lnTo>
                    <a:pt x="1034008" y="427507"/>
                  </a:lnTo>
                  <a:lnTo>
                    <a:pt x="1023797" y="382638"/>
                  </a:lnTo>
                  <a:lnTo>
                    <a:pt x="1009802" y="339331"/>
                  </a:lnTo>
                  <a:lnTo>
                    <a:pt x="992238" y="297764"/>
                  </a:lnTo>
                  <a:lnTo>
                    <a:pt x="971257" y="258127"/>
                  </a:lnTo>
                  <a:lnTo>
                    <a:pt x="947064" y="220611"/>
                  </a:lnTo>
                  <a:lnTo>
                    <a:pt x="919848" y="185381"/>
                  </a:lnTo>
                  <a:lnTo>
                    <a:pt x="889774" y="152641"/>
                  </a:lnTo>
                  <a:lnTo>
                    <a:pt x="857034" y="122567"/>
                  </a:lnTo>
                  <a:lnTo>
                    <a:pt x="821804" y="95351"/>
                  </a:lnTo>
                  <a:lnTo>
                    <a:pt x="784288" y="71158"/>
                  </a:lnTo>
                  <a:lnTo>
                    <a:pt x="744651" y="50177"/>
                  </a:lnTo>
                  <a:lnTo>
                    <a:pt x="703084" y="32613"/>
                  </a:lnTo>
                  <a:lnTo>
                    <a:pt x="659777" y="18618"/>
                  </a:lnTo>
                  <a:lnTo>
                    <a:pt x="614908" y="8407"/>
                  </a:lnTo>
                  <a:lnTo>
                    <a:pt x="568655" y="2133"/>
                  </a:lnTo>
                  <a:lnTo>
                    <a:pt x="521208" y="0"/>
                  </a:lnTo>
                  <a:lnTo>
                    <a:pt x="473748" y="2133"/>
                  </a:lnTo>
                  <a:lnTo>
                    <a:pt x="427494" y="8407"/>
                  </a:lnTo>
                  <a:lnTo>
                    <a:pt x="382625" y="18618"/>
                  </a:lnTo>
                  <a:lnTo>
                    <a:pt x="339318" y="32613"/>
                  </a:lnTo>
                  <a:lnTo>
                    <a:pt x="297751" y="50177"/>
                  </a:lnTo>
                  <a:lnTo>
                    <a:pt x="258114" y="71158"/>
                  </a:lnTo>
                  <a:lnTo>
                    <a:pt x="220599" y="95351"/>
                  </a:lnTo>
                  <a:lnTo>
                    <a:pt x="185369" y="122567"/>
                  </a:lnTo>
                  <a:lnTo>
                    <a:pt x="152628" y="152641"/>
                  </a:lnTo>
                  <a:lnTo>
                    <a:pt x="122555" y="185381"/>
                  </a:lnTo>
                  <a:lnTo>
                    <a:pt x="95338" y="220611"/>
                  </a:lnTo>
                  <a:lnTo>
                    <a:pt x="71145" y="258127"/>
                  </a:lnTo>
                  <a:lnTo>
                    <a:pt x="50165" y="297764"/>
                  </a:lnTo>
                  <a:lnTo>
                    <a:pt x="32600" y="339331"/>
                  </a:lnTo>
                  <a:lnTo>
                    <a:pt x="18605" y="382638"/>
                  </a:lnTo>
                  <a:lnTo>
                    <a:pt x="8394" y="427507"/>
                  </a:lnTo>
                  <a:lnTo>
                    <a:pt x="2120" y="473760"/>
                  </a:lnTo>
                  <a:lnTo>
                    <a:pt x="0" y="521208"/>
                  </a:lnTo>
                  <a:lnTo>
                    <a:pt x="2120" y="568667"/>
                  </a:lnTo>
                  <a:lnTo>
                    <a:pt x="8394" y="614921"/>
                  </a:lnTo>
                  <a:lnTo>
                    <a:pt x="18605" y="659790"/>
                  </a:lnTo>
                  <a:lnTo>
                    <a:pt x="32600" y="703097"/>
                  </a:lnTo>
                  <a:lnTo>
                    <a:pt x="50165" y="744664"/>
                  </a:lnTo>
                  <a:lnTo>
                    <a:pt x="71145" y="784301"/>
                  </a:lnTo>
                  <a:lnTo>
                    <a:pt x="95338" y="821817"/>
                  </a:lnTo>
                  <a:lnTo>
                    <a:pt x="122555" y="857046"/>
                  </a:lnTo>
                  <a:lnTo>
                    <a:pt x="152628" y="889787"/>
                  </a:lnTo>
                  <a:lnTo>
                    <a:pt x="185369" y="919861"/>
                  </a:lnTo>
                  <a:lnTo>
                    <a:pt x="220599" y="947077"/>
                  </a:lnTo>
                  <a:lnTo>
                    <a:pt x="258114" y="971270"/>
                  </a:lnTo>
                  <a:lnTo>
                    <a:pt x="297751" y="992251"/>
                  </a:lnTo>
                  <a:lnTo>
                    <a:pt x="339318" y="1009815"/>
                  </a:lnTo>
                  <a:lnTo>
                    <a:pt x="382625" y="1023810"/>
                  </a:lnTo>
                  <a:lnTo>
                    <a:pt x="427494" y="1034021"/>
                  </a:lnTo>
                  <a:lnTo>
                    <a:pt x="473748" y="1040295"/>
                  </a:lnTo>
                  <a:lnTo>
                    <a:pt x="521208" y="1042416"/>
                  </a:lnTo>
                  <a:lnTo>
                    <a:pt x="568655" y="1040295"/>
                  </a:lnTo>
                  <a:lnTo>
                    <a:pt x="614908" y="1034021"/>
                  </a:lnTo>
                  <a:lnTo>
                    <a:pt x="659777" y="1023810"/>
                  </a:lnTo>
                  <a:lnTo>
                    <a:pt x="703084" y="1009815"/>
                  </a:lnTo>
                  <a:lnTo>
                    <a:pt x="744651" y="992251"/>
                  </a:lnTo>
                  <a:lnTo>
                    <a:pt x="784288" y="971270"/>
                  </a:lnTo>
                  <a:lnTo>
                    <a:pt x="821804" y="947077"/>
                  </a:lnTo>
                  <a:lnTo>
                    <a:pt x="857034" y="919861"/>
                  </a:lnTo>
                  <a:lnTo>
                    <a:pt x="889774" y="889787"/>
                  </a:lnTo>
                  <a:lnTo>
                    <a:pt x="919848" y="857046"/>
                  </a:lnTo>
                  <a:lnTo>
                    <a:pt x="947064" y="821817"/>
                  </a:lnTo>
                  <a:lnTo>
                    <a:pt x="971257" y="784301"/>
                  </a:lnTo>
                  <a:lnTo>
                    <a:pt x="992238" y="744664"/>
                  </a:lnTo>
                  <a:lnTo>
                    <a:pt x="1009802" y="703097"/>
                  </a:lnTo>
                  <a:lnTo>
                    <a:pt x="1023797" y="659790"/>
                  </a:lnTo>
                  <a:lnTo>
                    <a:pt x="1034008" y="614921"/>
                  </a:lnTo>
                  <a:lnTo>
                    <a:pt x="1040282" y="568667"/>
                  </a:lnTo>
                  <a:lnTo>
                    <a:pt x="1042416" y="521208"/>
                  </a:lnTo>
                  <a:close/>
                </a:path>
                <a:path w="5169534" h="1042669">
                  <a:moveTo>
                    <a:pt x="5169408" y="521208"/>
                  </a:moveTo>
                  <a:lnTo>
                    <a:pt x="5167274" y="473760"/>
                  </a:lnTo>
                  <a:lnTo>
                    <a:pt x="5160988" y="427507"/>
                  </a:lnTo>
                  <a:lnTo>
                    <a:pt x="5150751" y="382638"/>
                  </a:lnTo>
                  <a:lnTo>
                    <a:pt x="5136743" y="339331"/>
                  </a:lnTo>
                  <a:lnTo>
                    <a:pt x="5119141" y="297764"/>
                  </a:lnTo>
                  <a:lnTo>
                    <a:pt x="5098135" y="258127"/>
                  </a:lnTo>
                  <a:lnTo>
                    <a:pt x="5073916" y="220611"/>
                  </a:lnTo>
                  <a:lnTo>
                    <a:pt x="5046650" y="185381"/>
                  </a:lnTo>
                  <a:lnTo>
                    <a:pt x="5016525" y="152641"/>
                  </a:lnTo>
                  <a:lnTo>
                    <a:pt x="4983734" y="122567"/>
                  </a:lnTo>
                  <a:lnTo>
                    <a:pt x="4948466" y="95351"/>
                  </a:lnTo>
                  <a:lnTo>
                    <a:pt x="4910887" y="71158"/>
                  </a:lnTo>
                  <a:lnTo>
                    <a:pt x="4871199" y="50177"/>
                  </a:lnTo>
                  <a:lnTo>
                    <a:pt x="4829568" y="32613"/>
                  </a:lnTo>
                  <a:lnTo>
                    <a:pt x="4786198" y="18618"/>
                  </a:lnTo>
                  <a:lnTo>
                    <a:pt x="4741265" y="8407"/>
                  </a:lnTo>
                  <a:lnTo>
                    <a:pt x="4694948" y="2133"/>
                  </a:lnTo>
                  <a:lnTo>
                    <a:pt x="4647438" y="0"/>
                  </a:lnTo>
                  <a:lnTo>
                    <a:pt x="4599914" y="2133"/>
                  </a:lnTo>
                  <a:lnTo>
                    <a:pt x="4553597" y="8407"/>
                  </a:lnTo>
                  <a:lnTo>
                    <a:pt x="4508665" y="18618"/>
                  </a:lnTo>
                  <a:lnTo>
                    <a:pt x="4465294" y="32613"/>
                  </a:lnTo>
                  <a:lnTo>
                    <a:pt x="4423664" y="50177"/>
                  </a:lnTo>
                  <a:lnTo>
                    <a:pt x="4383976" y="71158"/>
                  </a:lnTo>
                  <a:lnTo>
                    <a:pt x="4346397" y="95351"/>
                  </a:lnTo>
                  <a:lnTo>
                    <a:pt x="4311129" y="122567"/>
                  </a:lnTo>
                  <a:lnTo>
                    <a:pt x="4278338" y="152641"/>
                  </a:lnTo>
                  <a:lnTo>
                    <a:pt x="4248213" y="185381"/>
                  </a:lnTo>
                  <a:lnTo>
                    <a:pt x="4220946" y="220611"/>
                  </a:lnTo>
                  <a:lnTo>
                    <a:pt x="4196727" y="258127"/>
                  </a:lnTo>
                  <a:lnTo>
                    <a:pt x="4175722" y="297764"/>
                  </a:lnTo>
                  <a:lnTo>
                    <a:pt x="4158119" y="339331"/>
                  </a:lnTo>
                  <a:lnTo>
                    <a:pt x="4144111" y="382638"/>
                  </a:lnTo>
                  <a:lnTo>
                    <a:pt x="4133875" y="427507"/>
                  </a:lnTo>
                  <a:lnTo>
                    <a:pt x="4127589" y="473760"/>
                  </a:lnTo>
                  <a:lnTo>
                    <a:pt x="4125468" y="521208"/>
                  </a:lnTo>
                  <a:lnTo>
                    <a:pt x="4127589" y="568667"/>
                  </a:lnTo>
                  <a:lnTo>
                    <a:pt x="4133875" y="614921"/>
                  </a:lnTo>
                  <a:lnTo>
                    <a:pt x="4144111" y="659790"/>
                  </a:lnTo>
                  <a:lnTo>
                    <a:pt x="4158119" y="703097"/>
                  </a:lnTo>
                  <a:lnTo>
                    <a:pt x="4175722" y="744664"/>
                  </a:lnTo>
                  <a:lnTo>
                    <a:pt x="4196727" y="784301"/>
                  </a:lnTo>
                  <a:lnTo>
                    <a:pt x="4220946" y="821817"/>
                  </a:lnTo>
                  <a:lnTo>
                    <a:pt x="4248213" y="857046"/>
                  </a:lnTo>
                  <a:lnTo>
                    <a:pt x="4278338" y="889787"/>
                  </a:lnTo>
                  <a:lnTo>
                    <a:pt x="4311129" y="919861"/>
                  </a:lnTo>
                  <a:lnTo>
                    <a:pt x="4346397" y="947077"/>
                  </a:lnTo>
                  <a:lnTo>
                    <a:pt x="4383976" y="971270"/>
                  </a:lnTo>
                  <a:lnTo>
                    <a:pt x="4423664" y="992251"/>
                  </a:lnTo>
                  <a:lnTo>
                    <a:pt x="4465294" y="1009815"/>
                  </a:lnTo>
                  <a:lnTo>
                    <a:pt x="4508665" y="1023810"/>
                  </a:lnTo>
                  <a:lnTo>
                    <a:pt x="4553597" y="1034021"/>
                  </a:lnTo>
                  <a:lnTo>
                    <a:pt x="4599914" y="1040295"/>
                  </a:lnTo>
                  <a:lnTo>
                    <a:pt x="4647438" y="1042416"/>
                  </a:lnTo>
                  <a:lnTo>
                    <a:pt x="4694948" y="1040295"/>
                  </a:lnTo>
                  <a:lnTo>
                    <a:pt x="4741265" y="1034021"/>
                  </a:lnTo>
                  <a:lnTo>
                    <a:pt x="4786198" y="1023810"/>
                  </a:lnTo>
                  <a:lnTo>
                    <a:pt x="4829568" y="1009815"/>
                  </a:lnTo>
                  <a:lnTo>
                    <a:pt x="4871199" y="992251"/>
                  </a:lnTo>
                  <a:lnTo>
                    <a:pt x="4910887" y="971270"/>
                  </a:lnTo>
                  <a:lnTo>
                    <a:pt x="4948466" y="947077"/>
                  </a:lnTo>
                  <a:lnTo>
                    <a:pt x="4983734" y="919861"/>
                  </a:lnTo>
                  <a:lnTo>
                    <a:pt x="5016525" y="889787"/>
                  </a:lnTo>
                  <a:lnTo>
                    <a:pt x="5046650" y="857046"/>
                  </a:lnTo>
                  <a:lnTo>
                    <a:pt x="5073916" y="821817"/>
                  </a:lnTo>
                  <a:lnTo>
                    <a:pt x="5098135" y="784301"/>
                  </a:lnTo>
                  <a:lnTo>
                    <a:pt x="5119141" y="744664"/>
                  </a:lnTo>
                  <a:lnTo>
                    <a:pt x="5136743" y="703097"/>
                  </a:lnTo>
                  <a:lnTo>
                    <a:pt x="5150751" y="659790"/>
                  </a:lnTo>
                  <a:lnTo>
                    <a:pt x="5160988" y="614921"/>
                  </a:lnTo>
                  <a:lnTo>
                    <a:pt x="5167274" y="568667"/>
                  </a:lnTo>
                  <a:lnTo>
                    <a:pt x="5169408" y="521208"/>
                  </a:lnTo>
                  <a:close/>
                </a:path>
              </a:pathLst>
            </a:custGeom>
            <a:solidFill>
              <a:srgbClr val="86A352"/>
            </a:solidFill>
          </p:spPr>
          <p:txBody>
            <a:bodyPr wrap="square" lIns="0" tIns="0" rIns="0" bIns="0" rtlCol="0"/>
            <a:lstStyle/>
            <a:p>
              <a:endParaRPr/>
            </a:p>
          </p:txBody>
        </p:sp>
      </p:grpSp>
      <p:sp>
        <p:nvSpPr>
          <p:cNvPr id="7" name="object 7"/>
          <p:cNvSpPr txBox="1">
            <a:spLocks noGrp="1"/>
          </p:cNvSpPr>
          <p:nvPr>
            <p:ph type="title"/>
          </p:nvPr>
        </p:nvSpPr>
        <p:spPr>
          <a:xfrm>
            <a:off x="3891534" y="425958"/>
            <a:ext cx="4589145" cy="781050"/>
          </a:xfrm>
          <a:prstGeom prst="rect">
            <a:avLst/>
          </a:prstGeom>
        </p:spPr>
        <p:txBody>
          <a:bodyPr vert="horz" wrap="square" lIns="0" tIns="13335" rIns="0" bIns="0" rtlCol="0">
            <a:spAutoFit/>
          </a:bodyPr>
          <a:lstStyle/>
          <a:p>
            <a:pPr marL="12700">
              <a:lnSpc>
                <a:spcPct val="100000"/>
              </a:lnSpc>
              <a:spcBef>
                <a:spcPts val="105"/>
              </a:spcBef>
              <a:tabLst>
                <a:tab pos="1073785" algn="l"/>
                <a:tab pos="2087880" algn="l"/>
                <a:tab pos="3148965" algn="l"/>
                <a:tab pos="4225925" algn="l"/>
              </a:tabLst>
            </a:pPr>
            <a:r>
              <a:rPr sz="4950" b="0" dirty="0">
                <a:solidFill>
                  <a:srgbClr val="FFFFFF"/>
                </a:solidFill>
                <a:latin typeface="Arial"/>
                <a:cs typeface="Arial"/>
              </a:rPr>
              <a:t>M	</a:t>
            </a:r>
            <a:r>
              <a:rPr sz="4950" b="0" spc="5" dirty="0">
                <a:solidFill>
                  <a:srgbClr val="FFFFFF"/>
                </a:solidFill>
                <a:latin typeface="Arial"/>
                <a:cs typeface="Arial"/>
              </a:rPr>
              <a:t>O	</a:t>
            </a:r>
            <a:r>
              <a:rPr sz="4950" b="0" dirty="0">
                <a:solidFill>
                  <a:srgbClr val="FFFFFF"/>
                </a:solidFill>
                <a:latin typeface="Arial"/>
                <a:cs typeface="Arial"/>
              </a:rPr>
              <a:t>R	A	L</a:t>
            </a:r>
            <a:endParaRPr sz="4950">
              <a:latin typeface="Arial"/>
              <a:cs typeface="Arial"/>
            </a:endParaRPr>
          </a:p>
        </p:txBody>
      </p:sp>
      <p:sp>
        <p:nvSpPr>
          <p:cNvPr id="8" name="object 8"/>
          <p:cNvSpPr/>
          <p:nvPr/>
        </p:nvSpPr>
        <p:spPr>
          <a:xfrm>
            <a:off x="506730" y="1783842"/>
            <a:ext cx="11212195" cy="0"/>
          </a:xfrm>
          <a:custGeom>
            <a:avLst/>
            <a:gdLst/>
            <a:ahLst/>
            <a:cxnLst/>
            <a:rect l="l" t="t" r="r" b="b"/>
            <a:pathLst>
              <a:path w="11212195">
                <a:moveTo>
                  <a:pt x="0" y="0"/>
                </a:moveTo>
                <a:lnTo>
                  <a:pt x="11212068" y="0"/>
                </a:lnTo>
                <a:lnTo>
                  <a:pt x="0" y="0"/>
                </a:lnTo>
                <a:close/>
              </a:path>
            </a:pathLst>
          </a:custGeom>
          <a:ln w="38100">
            <a:solidFill>
              <a:srgbClr val="B8C994"/>
            </a:solidFill>
          </a:ln>
        </p:spPr>
        <p:txBody>
          <a:bodyPr wrap="square" lIns="0" tIns="0" rIns="0" bIns="0" rtlCol="0"/>
          <a:lstStyle/>
          <a:p>
            <a:endParaRPr/>
          </a:p>
        </p:txBody>
      </p:sp>
      <p:sp>
        <p:nvSpPr>
          <p:cNvPr id="9" name="object 9"/>
          <p:cNvSpPr txBox="1"/>
          <p:nvPr/>
        </p:nvSpPr>
        <p:spPr>
          <a:xfrm>
            <a:off x="547827" y="1810969"/>
            <a:ext cx="11062335" cy="2378710"/>
          </a:xfrm>
          <a:prstGeom prst="rect">
            <a:avLst/>
          </a:prstGeom>
        </p:spPr>
        <p:txBody>
          <a:bodyPr vert="horz" wrap="square" lIns="0" tIns="13335" rIns="0" bIns="0" rtlCol="0">
            <a:spAutoFit/>
          </a:bodyPr>
          <a:lstStyle/>
          <a:p>
            <a:pPr marL="12700">
              <a:lnSpc>
                <a:spcPct val="100000"/>
              </a:lnSpc>
              <a:spcBef>
                <a:spcPts val="105"/>
              </a:spcBef>
            </a:pPr>
            <a:r>
              <a:rPr sz="3200" b="1" dirty="0">
                <a:solidFill>
                  <a:srgbClr val="5F5F5F"/>
                </a:solidFill>
                <a:latin typeface="Arial"/>
                <a:cs typeface="Arial"/>
              </a:rPr>
              <a:t>Why Records are</a:t>
            </a:r>
            <a:r>
              <a:rPr sz="3200" b="1" spc="-80" dirty="0">
                <a:solidFill>
                  <a:srgbClr val="5F5F5F"/>
                </a:solidFill>
                <a:latin typeface="Arial"/>
                <a:cs typeface="Arial"/>
              </a:rPr>
              <a:t> </a:t>
            </a:r>
            <a:r>
              <a:rPr sz="3200" b="1" dirty="0">
                <a:solidFill>
                  <a:srgbClr val="5F5F5F"/>
                </a:solidFill>
                <a:latin typeface="Arial"/>
                <a:cs typeface="Arial"/>
              </a:rPr>
              <a:t>Important</a:t>
            </a:r>
            <a:endParaRPr sz="3200">
              <a:latin typeface="Arial"/>
              <a:cs typeface="Arial"/>
            </a:endParaRPr>
          </a:p>
          <a:p>
            <a:pPr>
              <a:lnSpc>
                <a:spcPct val="100000"/>
              </a:lnSpc>
              <a:spcBef>
                <a:spcPts val="40"/>
              </a:spcBef>
            </a:pPr>
            <a:endParaRPr sz="3550">
              <a:latin typeface="Arial"/>
              <a:cs typeface="Arial"/>
            </a:endParaRPr>
          </a:p>
          <a:p>
            <a:pPr marL="12700" marR="5080">
              <a:lnSpc>
                <a:spcPct val="110000"/>
              </a:lnSpc>
            </a:pPr>
            <a:r>
              <a:rPr sz="4000" b="1" spc="-10" dirty="0">
                <a:solidFill>
                  <a:srgbClr val="5F5F5F"/>
                </a:solidFill>
                <a:latin typeface="Arial"/>
                <a:cs typeface="Arial"/>
              </a:rPr>
              <a:t>Anne's </a:t>
            </a:r>
            <a:r>
              <a:rPr sz="4000" b="1" spc="-5" dirty="0">
                <a:solidFill>
                  <a:srgbClr val="5F5F5F"/>
                </a:solidFill>
                <a:latin typeface="Arial"/>
                <a:cs typeface="Arial"/>
              </a:rPr>
              <a:t>detailed diary gave us insights into  what </a:t>
            </a:r>
            <a:r>
              <a:rPr sz="4000" b="1" dirty="0">
                <a:solidFill>
                  <a:srgbClr val="5F5F5F"/>
                </a:solidFill>
                <a:latin typeface="Arial"/>
                <a:cs typeface="Arial"/>
              </a:rPr>
              <a:t>life </a:t>
            </a:r>
            <a:r>
              <a:rPr sz="4000" b="1" spc="-5" dirty="0">
                <a:solidFill>
                  <a:srgbClr val="5F5F5F"/>
                </a:solidFill>
                <a:latin typeface="Arial"/>
                <a:cs typeface="Arial"/>
              </a:rPr>
              <a:t>was like for Jews who were in</a:t>
            </a:r>
            <a:r>
              <a:rPr sz="4000" b="1" spc="50" dirty="0">
                <a:solidFill>
                  <a:srgbClr val="5F5F5F"/>
                </a:solidFill>
                <a:latin typeface="Arial"/>
                <a:cs typeface="Arial"/>
              </a:rPr>
              <a:t> </a:t>
            </a:r>
            <a:r>
              <a:rPr sz="4000" b="1" spc="-5" dirty="0">
                <a:solidFill>
                  <a:srgbClr val="5F5F5F"/>
                </a:solidFill>
                <a:latin typeface="Arial"/>
                <a:cs typeface="Arial"/>
              </a:rPr>
              <a:t>hiding</a:t>
            </a:r>
            <a:endParaRPr sz="4000">
              <a:latin typeface="Arial"/>
              <a:cs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762000" y="838200"/>
            <a:ext cx="10517505" cy="4282326"/>
          </a:xfrm>
          <a:prstGeom prst="rect">
            <a:avLst/>
          </a:prstGeom>
        </p:spPr>
        <p:txBody>
          <a:bodyPr vert="horz" wrap="square" lIns="0" tIns="64135" rIns="0" bIns="0" rtlCol="0">
            <a:spAutoFit/>
          </a:bodyPr>
          <a:lstStyle/>
          <a:p>
            <a:pPr marL="241300" marR="41910" indent="-228600">
              <a:lnSpc>
                <a:spcPct val="90000"/>
              </a:lnSpc>
              <a:spcBef>
                <a:spcPts val="505"/>
              </a:spcBef>
              <a:buClr>
                <a:srgbClr val="86A352"/>
              </a:buClr>
              <a:buSzPct val="79411"/>
              <a:tabLst>
                <a:tab pos="338455" algn="l"/>
                <a:tab pos="339725" algn="l"/>
              </a:tabLst>
            </a:pPr>
            <a:r>
              <a:rPr lang="en-US" sz="3400" spc="-5" dirty="0" smtClean="0">
                <a:latin typeface="Arial"/>
                <a:cs typeface="Arial"/>
              </a:rPr>
              <a:t>*</a:t>
            </a:r>
            <a:r>
              <a:rPr sz="2800" spc="-5" smtClean="0">
                <a:latin typeface="Arial"/>
                <a:cs typeface="Arial"/>
              </a:rPr>
              <a:t>Anne </a:t>
            </a:r>
            <a:r>
              <a:rPr sz="2800" spc="-5" dirty="0">
                <a:latin typeface="Arial"/>
                <a:cs typeface="Arial"/>
              </a:rPr>
              <a:t>had expressed the desire </a:t>
            </a:r>
            <a:r>
              <a:rPr sz="2800" dirty="0">
                <a:latin typeface="Arial"/>
                <a:cs typeface="Arial"/>
              </a:rPr>
              <a:t>in </a:t>
            </a:r>
            <a:r>
              <a:rPr sz="2800" spc="-5">
                <a:latin typeface="Arial"/>
                <a:cs typeface="Arial"/>
              </a:rPr>
              <a:t>the </a:t>
            </a:r>
            <a:r>
              <a:rPr sz="2800" spc="-5" smtClean="0">
                <a:latin typeface="Arial"/>
                <a:cs typeface="Arial"/>
              </a:rPr>
              <a:t>rewritten</a:t>
            </a:r>
            <a:r>
              <a:rPr lang="en-US" sz="2800" spc="-5" dirty="0" smtClean="0">
                <a:latin typeface="Arial"/>
                <a:cs typeface="Arial"/>
              </a:rPr>
              <a:t> </a:t>
            </a:r>
            <a:r>
              <a:rPr sz="2800" spc="-5" smtClean="0">
                <a:latin typeface="Arial"/>
                <a:cs typeface="Arial"/>
              </a:rPr>
              <a:t>introduction </a:t>
            </a:r>
            <a:r>
              <a:rPr sz="2800" spc="-5" dirty="0">
                <a:latin typeface="Arial"/>
                <a:cs typeface="Arial"/>
              </a:rPr>
              <a:t>of her diary for one person that she could  call </a:t>
            </a:r>
            <a:r>
              <a:rPr sz="2800" spc="-10" dirty="0">
                <a:latin typeface="Arial"/>
                <a:cs typeface="Arial"/>
              </a:rPr>
              <a:t>her </a:t>
            </a:r>
            <a:r>
              <a:rPr sz="2800" spc="-5" dirty="0">
                <a:latin typeface="Arial"/>
                <a:cs typeface="Arial"/>
              </a:rPr>
              <a:t>truest friend,that </a:t>
            </a:r>
            <a:r>
              <a:rPr sz="2800" dirty="0">
                <a:latin typeface="Arial"/>
                <a:cs typeface="Arial"/>
              </a:rPr>
              <a:t>is, </a:t>
            </a:r>
            <a:r>
              <a:rPr sz="2800" spc="-5" dirty="0">
                <a:latin typeface="Arial"/>
                <a:cs typeface="Arial"/>
              </a:rPr>
              <a:t>person to </a:t>
            </a:r>
            <a:r>
              <a:rPr sz="2800" spc="-10" dirty="0">
                <a:latin typeface="Arial"/>
                <a:cs typeface="Arial"/>
              </a:rPr>
              <a:t>whom </a:t>
            </a:r>
            <a:r>
              <a:rPr sz="2800" spc="-5" dirty="0">
                <a:latin typeface="Arial"/>
                <a:cs typeface="Arial"/>
              </a:rPr>
              <a:t>she  could confide </a:t>
            </a:r>
            <a:r>
              <a:rPr sz="2800" spc="-10" dirty="0">
                <a:latin typeface="Arial"/>
                <a:cs typeface="Arial"/>
              </a:rPr>
              <a:t>her deepest </a:t>
            </a:r>
            <a:r>
              <a:rPr sz="2800" spc="-5" dirty="0">
                <a:latin typeface="Arial"/>
                <a:cs typeface="Arial"/>
              </a:rPr>
              <a:t>thoughts </a:t>
            </a:r>
            <a:r>
              <a:rPr sz="2800" spc="-10" dirty="0">
                <a:latin typeface="Arial"/>
                <a:cs typeface="Arial"/>
              </a:rPr>
              <a:t>and</a:t>
            </a:r>
            <a:r>
              <a:rPr sz="2800" spc="110" dirty="0">
                <a:latin typeface="Arial"/>
                <a:cs typeface="Arial"/>
              </a:rPr>
              <a:t> </a:t>
            </a:r>
            <a:r>
              <a:rPr sz="2800" spc="-5">
                <a:latin typeface="Arial"/>
                <a:cs typeface="Arial"/>
              </a:rPr>
              <a:t>feelings</a:t>
            </a:r>
            <a:r>
              <a:rPr sz="2800" spc="-5" smtClean="0">
                <a:latin typeface="Arial"/>
                <a:cs typeface="Arial"/>
              </a:rPr>
              <a:t>.</a:t>
            </a:r>
            <a:endParaRPr lang="en-US" sz="2800" spc="-5" dirty="0" smtClean="0">
              <a:latin typeface="Arial"/>
              <a:cs typeface="Arial"/>
            </a:endParaRPr>
          </a:p>
          <a:p>
            <a:pPr marL="241300" marR="5080" indent="-228600">
              <a:lnSpc>
                <a:spcPct val="90000"/>
              </a:lnSpc>
              <a:spcBef>
                <a:spcPts val="1000"/>
              </a:spcBef>
              <a:buClr>
                <a:srgbClr val="86A352"/>
              </a:buClr>
              <a:buSzPct val="79411"/>
              <a:tabLst>
                <a:tab pos="241300" algn="l"/>
              </a:tabLst>
            </a:pPr>
            <a:r>
              <a:rPr lang="en-US" sz="2800" spc="-5" dirty="0" smtClean="0">
                <a:latin typeface="Arial"/>
                <a:cs typeface="Arial"/>
              </a:rPr>
              <a:t>*</a:t>
            </a:r>
            <a:r>
              <a:rPr sz="2800" spc="-5" smtClean="0">
                <a:latin typeface="Arial"/>
                <a:cs typeface="Arial"/>
              </a:rPr>
              <a:t>She </a:t>
            </a:r>
            <a:r>
              <a:rPr sz="2800" spc="-5" dirty="0">
                <a:latin typeface="Arial"/>
                <a:cs typeface="Arial"/>
              </a:rPr>
              <a:t>observed that she had many "friends"and equally  many admirers, but (by her </a:t>
            </a:r>
            <a:r>
              <a:rPr sz="2800" spc="-10" dirty="0">
                <a:latin typeface="Arial"/>
                <a:cs typeface="Arial"/>
              </a:rPr>
              <a:t>own </a:t>
            </a:r>
            <a:r>
              <a:rPr sz="2800" spc="-5" dirty="0">
                <a:latin typeface="Arial"/>
                <a:cs typeface="Arial"/>
              </a:rPr>
              <a:t>definition) no true,  dear friend with </a:t>
            </a:r>
            <a:r>
              <a:rPr sz="2800" spc="-10" dirty="0">
                <a:latin typeface="Arial"/>
                <a:cs typeface="Arial"/>
              </a:rPr>
              <a:t>whom </a:t>
            </a:r>
            <a:r>
              <a:rPr sz="2800" spc="-5" dirty="0">
                <a:latin typeface="Arial"/>
                <a:cs typeface="Arial"/>
              </a:rPr>
              <a:t>she could share </a:t>
            </a:r>
            <a:r>
              <a:rPr sz="2800" spc="-10" dirty="0">
                <a:latin typeface="Arial"/>
                <a:cs typeface="Arial"/>
              </a:rPr>
              <a:t>her </a:t>
            </a:r>
            <a:r>
              <a:rPr sz="2800" spc="-5" dirty="0">
                <a:latin typeface="Arial"/>
                <a:cs typeface="Arial"/>
              </a:rPr>
              <a:t>innermost  thoughts.</a:t>
            </a:r>
            <a:endParaRPr sz="2800">
              <a:latin typeface="Arial"/>
              <a:cs typeface="Arial"/>
            </a:endParaRPr>
          </a:p>
          <a:p>
            <a:pPr marL="241300" marR="1029335" indent="-228600" algn="just">
              <a:lnSpc>
                <a:spcPct val="90000"/>
              </a:lnSpc>
              <a:spcBef>
                <a:spcPts val="994"/>
              </a:spcBef>
              <a:buClr>
                <a:srgbClr val="86A352"/>
              </a:buClr>
              <a:buSzPct val="79411"/>
              <a:tabLst>
                <a:tab pos="241300" algn="l"/>
              </a:tabLst>
            </a:pPr>
            <a:r>
              <a:rPr lang="en-US" sz="2800" spc="-5" dirty="0" smtClean="0">
                <a:latin typeface="Arial"/>
                <a:cs typeface="Arial"/>
              </a:rPr>
              <a:t>*</a:t>
            </a:r>
            <a:r>
              <a:rPr sz="2800" spc="-5" smtClean="0">
                <a:latin typeface="Arial"/>
                <a:cs typeface="Arial"/>
              </a:rPr>
              <a:t>She </a:t>
            </a:r>
            <a:r>
              <a:rPr sz="2800" spc="-5" dirty="0">
                <a:latin typeface="Arial"/>
                <a:cs typeface="Arial"/>
              </a:rPr>
              <a:t>originally thought her girl friend Jacque van  Maarsen would be </a:t>
            </a:r>
            <a:r>
              <a:rPr sz="2800" dirty="0">
                <a:latin typeface="Arial"/>
                <a:cs typeface="Arial"/>
              </a:rPr>
              <a:t>this </a:t>
            </a:r>
            <a:r>
              <a:rPr sz="2800" spc="-5" dirty="0">
                <a:latin typeface="Arial"/>
                <a:cs typeface="Arial"/>
              </a:rPr>
              <a:t>person, </a:t>
            </a:r>
            <a:r>
              <a:rPr sz="2800" spc="-10" dirty="0">
                <a:latin typeface="Arial"/>
                <a:cs typeface="Arial"/>
              </a:rPr>
              <a:t>but </a:t>
            </a:r>
            <a:r>
              <a:rPr sz="2800" spc="-5" dirty="0">
                <a:latin typeface="Arial"/>
                <a:cs typeface="Arial"/>
              </a:rPr>
              <a:t>that </a:t>
            </a:r>
            <a:r>
              <a:rPr sz="2800" spc="-10" dirty="0">
                <a:latin typeface="Arial"/>
                <a:cs typeface="Arial"/>
              </a:rPr>
              <a:t>was </a:t>
            </a:r>
            <a:r>
              <a:rPr sz="2800" spc="-5" dirty="0">
                <a:latin typeface="Arial"/>
                <a:cs typeface="Arial"/>
              </a:rPr>
              <a:t>only  partially</a:t>
            </a:r>
            <a:r>
              <a:rPr sz="2800" dirty="0">
                <a:latin typeface="Arial"/>
                <a:cs typeface="Arial"/>
              </a:rPr>
              <a:t> </a:t>
            </a:r>
            <a:r>
              <a:rPr sz="2800" spc="-5" dirty="0">
                <a:latin typeface="Arial"/>
                <a:cs typeface="Arial"/>
              </a:rPr>
              <a:t>successful.</a:t>
            </a:r>
            <a:endParaRPr sz="2800">
              <a:latin typeface="Arial"/>
              <a:cs typeface="Arial"/>
            </a:endParaRPr>
          </a:p>
        </p:txBody>
      </p:sp>
      <p:sp>
        <p:nvSpPr>
          <p:cNvPr id="3" name="object 2"/>
          <p:cNvSpPr txBox="1">
            <a:spLocks/>
          </p:cNvSpPr>
          <p:nvPr/>
        </p:nvSpPr>
        <p:spPr>
          <a:xfrm>
            <a:off x="457200" y="304800"/>
            <a:ext cx="4724400" cy="567463"/>
          </a:xfrm>
          <a:prstGeom prst="rect">
            <a:avLst/>
          </a:prstGeom>
        </p:spPr>
        <p:txBody>
          <a:bodyPr vert="horz" wrap="square" lIns="0" tIns="13335" rIns="0" bIns="0" rtlCol="0">
            <a:spAutoFit/>
          </a:bodyPr>
          <a:lstStyle/>
          <a:p>
            <a:pPr marL="12700" marR="0" lvl="0" indent="0" algn="ctr" defTabSz="914400" rtl="0" eaLnBrk="1" fontAlgn="auto" latinLnBrk="0" hangingPunct="1">
              <a:lnSpc>
                <a:spcPct val="100000"/>
              </a:lnSpc>
              <a:spcBef>
                <a:spcPts val="105"/>
              </a:spcBef>
              <a:spcAft>
                <a:spcPts val="0"/>
              </a:spcAft>
              <a:buClrTx/>
              <a:buSzTx/>
              <a:buFontTx/>
              <a:buNone/>
              <a:tabLst/>
              <a:defRPr/>
            </a:pPr>
            <a:r>
              <a:rPr kumimoji="0" lang="en-US" sz="3600" b="1" i="0" u="none" strike="noStrike" kern="1200" cap="none" spc="0" normalizeH="0" baseline="0" noProof="0" dirty="0" smtClean="0">
                <a:ln>
                  <a:noFill/>
                </a:ln>
                <a:solidFill>
                  <a:srgbClr val="C00000"/>
                </a:solidFill>
                <a:effectLst/>
                <a:uLnTx/>
                <a:uFillTx/>
                <a:latin typeface="+mj-lt"/>
                <a:ea typeface="+mj-ea"/>
                <a:cs typeface="+mj-cs"/>
              </a:rPr>
              <a:t>Author's</a:t>
            </a:r>
            <a:r>
              <a:rPr kumimoji="0" lang="en-US" sz="3600" b="1" i="0" u="none" strike="noStrike" kern="1200" cap="none" spc="-110" normalizeH="0" baseline="0" noProof="0" dirty="0" smtClean="0">
                <a:ln>
                  <a:noFill/>
                </a:ln>
                <a:solidFill>
                  <a:srgbClr val="C00000"/>
                </a:solidFill>
                <a:effectLst/>
                <a:uLnTx/>
                <a:uFillTx/>
                <a:latin typeface="+mj-lt"/>
                <a:ea typeface="+mj-ea"/>
                <a:cs typeface="+mj-cs"/>
              </a:rPr>
              <a:t> </a:t>
            </a:r>
            <a:r>
              <a:rPr kumimoji="0" lang="en-US" sz="3600" b="1" i="0" u="none" strike="noStrike" kern="1200" cap="none" spc="0" normalizeH="0" baseline="0" noProof="0" dirty="0" smtClean="0">
                <a:ln>
                  <a:noFill/>
                </a:ln>
                <a:solidFill>
                  <a:srgbClr val="C00000"/>
                </a:solidFill>
                <a:effectLst/>
                <a:uLnTx/>
                <a:uFillTx/>
                <a:latin typeface="+mj-lt"/>
                <a:ea typeface="+mj-ea"/>
                <a:cs typeface="+mj-cs"/>
              </a:rPr>
              <a:t>Description</a:t>
            </a:r>
            <a:endParaRPr kumimoji="0" lang="en-US" sz="3600" b="1" i="0" u="none" strike="noStrike" kern="1200" cap="none" spc="0" normalizeH="0" baseline="0" noProof="0" dirty="0">
              <a:ln>
                <a:noFill/>
              </a:ln>
              <a:solidFill>
                <a:srgbClr val="C00000"/>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12495" y="496315"/>
            <a:ext cx="6597905" cy="505267"/>
          </a:xfrm>
          <a:prstGeom prst="rect">
            <a:avLst/>
          </a:prstGeom>
        </p:spPr>
        <p:txBody>
          <a:bodyPr vert="horz" wrap="square" lIns="0" tIns="12700" rIns="0" bIns="0" rtlCol="0">
            <a:spAutoFit/>
          </a:bodyPr>
          <a:lstStyle/>
          <a:p>
            <a:pPr marL="12700">
              <a:lnSpc>
                <a:spcPct val="100000"/>
              </a:lnSpc>
              <a:spcBef>
                <a:spcPts val="100"/>
              </a:spcBef>
              <a:tabLst>
                <a:tab pos="2761615" algn="l"/>
              </a:tabLst>
            </a:pPr>
            <a:r>
              <a:rPr sz="3200" b="1" spc="-5" dirty="0">
                <a:solidFill>
                  <a:srgbClr val="C00000"/>
                </a:solidFill>
                <a:uFill>
                  <a:solidFill>
                    <a:srgbClr val="97CC00"/>
                  </a:solidFill>
                </a:uFill>
                <a:latin typeface="Arial"/>
                <a:cs typeface="Arial"/>
              </a:rPr>
              <a:t>C</a:t>
            </a:r>
            <a:r>
              <a:rPr sz="3200" b="1" spc="-455" dirty="0">
                <a:solidFill>
                  <a:srgbClr val="C00000"/>
                </a:solidFill>
                <a:uFill>
                  <a:solidFill>
                    <a:srgbClr val="97CC00"/>
                  </a:solidFill>
                </a:uFill>
                <a:latin typeface="Arial"/>
                <a:cs typeface="Arial"/>
              </a:rPr>
              <a:t> </a:t>
            </a:r>
            <a:r>
              <a:rPr sz="3200" b="1" spc="320" dirty="0">
                <a:solidFill>
                  <a:srgbClr val="C00000"/>
                </a:solidFill>
                <a:uFill>
                  <a:solidFill>
                    <a:srgbClr val="97CC00"/>
                  </a:solidFill>
                </a:uFill>
                <a:latin typeface="Arial"/>
                <a:cs typeface="Arial"/>
              </a:rPr>
              <a:t>haracter'</a:t>
            </a:r>
            <a:r>
              <a:rPr sz="3200" b="1" spc="-465" dirty="0">
                <a:solidFill>
                  <a:srgbClr val="C00000"/>
                </a:solidFill>
                <a:uFill>
                  <a:solidFill>
                    <a:srgbClr val="97CC00"/>
                  </a:solidFill>
                </a:uFill>
                <a:latin typeface="Arial"/>
                <a:cs typeface="Arial"/>
              </a:rPr>
              <a:t> </a:t>
            </a:r>
            <a:r>
              <a:rPr sz="3200" b="1" spc="-5" dirty="0">
                <a:solidFill>
                  <a:srgbClr val="C00000"/>
                </a:solidFill>
                <a:uFill>
                  <a:solidFill>
                    <a:srgbClr val="97CC00"/>
                  </a:solidFill>
                </a:uFill>
                <a:latin typeface="Arial"/>
                <a:cs typeface="Arial"/>
              </a:rPr>
              <a:t>s	D</a:t>
            </a:r>
            <a:r>
              <a:rPr sz="3200" b="1" spc="-505" dirty="0">
                <a:solidFill>
                  <a:srgbClr val="C00000"/>
                </a:solidFill>
                <a:uFill>
                  <a:solidFill>
                    <a:srgbClr val="97CC00"/>
                  </a:solidFill>
                </a:uFill>
                <a:latin typeface="Arial"/>
                <a:cs typeface="Arial"/>
              </a:rPr>
              <a:t> </a:t>
            </a:r>
            <a:r>
              <a:rPr sz="3200" b="1" spc="325" dirty="0">
                <a:solidFill>
                  <a:srgbClr val="C00000"/>
                </a:solidFill>
                <a:uFill>
                  <a:solidFill>
                    <a:srgbClr val="97CC00"/>
                  </a:solidFill>
                </a:uFill>
                <a:latin typeface="Arial"/>
                <a:cs typeface="Arial"/>
              </a:rPr>
              <a:t>escription</a:t>
            </a:r>
            <a:endParaRPr sz="3200">
              <a:solidFill>
                <a:srgbClr val="C00000"/>
              </a:solidFill>
              <a:latin typeface="Arial"/>
              <a:cs typeface="Arial"/>
            </a:endParaRPr>
          </a:p>
        </p:txBody>
      </p:sp>
      <p:sp>
        <p:nvSpPr>
          <p:cNvPr id="3" name="object 3"/>
          <p:cNvSpPr txBox="1">
            <a:spLocks noGrp="1"/>
          </p:cNvSpPr>
          <p:nvPr>
            <p:ph type="title"/>
          </p:nvPr>
        </p:nvSpPr>
        <p:spPr>
          <a:xfrm>
            <a:off x="0" y="1066800"/>
            <a:ext cx="3016505" cy="513715"/>
          </a:xfrm>
          <a:prstGeom prst="rect">
            <a:avLst/>
          </a:prstGeom>
        </p:spPr>
        <p:txBody>
          <a:bodyPr vert="horz" wrap="square" lIns="0" tIns="13335" rIns="0" bIns="0" rtlCol="0">
            <a:spAutoFit/>
          </a:bodyPr>
          <a:lstStyle/>
          <a:p>
            <a:pPr marL="12700">
              <a:lnSpc>
                <a:spcPct val="100000"/>
              </a:lnSpc>
              <a:spcBef>
                <a:spcPts val="105"/>
              </a:spcBef>
            </a:pPr>
            <a:r>
              <a:rPr sz="3200" b="1" dirty="0">
                <a:solidFill>
                  <a:srgbClr val="000000"/>
                </a:solidFill>
                <a:latin typeface="Carlito"/>
                <a:cs typeface="Carlito"/>
              </a:rPr>
              <a:t>Anne</a:t>
            </a:r>
            <a:r>
              <a:rPr sz="3200" b="1" spc="-80" dirty="0">
                <a:solidFill>
                  <a:srgbClr val="000000"/>
                </a:solidFill>
                <a:latin typeface="Carlito"/>
                <a:cs typeface="Carlito"/>
              </a:rPr>
              <a:t> </a:t>
            </a:r>
            <a:r>
              <a:rPr sz="3200" b="1" spc="-15" dirty="0">
                <a:solidFill>
                  <a:srgbClr val="000000"/>
                </a:solidFill>
                <a:latin typeface="Carlito"/>
                <a:cs typeface="Carlito"/>
              </a:rPr>
              <a:t>Frank</a:t>
            </a:r>
            <a:endParaRPr sz="3200" b="1">
              <a:latin typeface="Carlito"/>
              <a:cs typeface="Carlito"/>
            </a:endParaRPr>
          </a:p>
        </p:txBody>
      </p:sp>
      <p:sp>
        <p:nvSpPr>
          <p:cNvPr id="4" name="object 4"/>
          <p:cNvSpPr txBox="1">
            <a:spLocks noGrp="1"/>
          </p:cNvSpPr>
          <p:nvPr>
            <p:ph idx="1"/>
          </p:nvPr>
        </p:nvSpPr>
        <p:spPr>
          <a:prstGeom prst="rect">
            <a:avLst/>
          </a:prstGeom>
        </p:spPr>
        <p:txBody>
          <a:bodyPr vert="horz" wrap="square" lIns="0" tIns="13335" rIns="0" bIns="0" rtlCol="0">
            <a:spAutoFit/>
          </a:bodyPr>
          <a:lstStyle/>
          <a:p>
            <a:pPr marL="469900" marR="5080" indent="-457200">
              <a:lnSpc>
                <a:spcPct val="100000"/>
              </a:lnSpc>
              <a:spcBef>
                <a:spcPts val="105"/>
              </a:spcBef>
              <a:buFont typeface="Arial"/>
              <a:buChar char="•"/>
              <a:tabLst>
                <a:tab pos="469265" algn="l"/>
                <a:tab pos="469900" algn="l"/>
              </a:tabLst>
            </a:pPr>
            <a:r>
              <a:rPr spc="-5" dirty="0"/>
              <a:t>The </a:t>
            </a:r>
            <a:r>
              <a:rPr dirty="0"/>
              <a:t>author of the </a:t>
            </a:r>
            <a:r>
              <a:rPr spc="-40" dirty="0"/>
              <a:t>diary. </a:t>
            </a:r>
            <a:r>
              <a:rPr spc="-5" dirty="0"/>
              <a:t>Anne </a:t>
            </a:r>
            <a:r>
              <a:rPr spc="-10" dirty="0"/>
              <a:t>was </a:t>
            </a:r>
            <a:r>
              <a:rPr spc="-5" dirty="0"/>
              <a:t>born </a:t>
            </a:r>
            <a:r>
              <a:rPr dirty="0"/>
              <a:t>on </a:t>
            </a:r>
            <a:r>
              <a:rPr spc="-5" dirty="0"/>
              <a:t>June 12, 1929, </a:t>
            </a:r>
            <a:r>
              <a:rPr dirty="0"/>
              <a:t>in  </a:t>
            </a:r>
            <a:r>
              <a:rPr spc="-10" dirty="0"/>
              <a:t>Frankfurt, </a:t>
            </a:r>
            <a:r>
              <a:rPr spc="-40" dirty="0"/>
              <a:t>Germany, </a:t>
            </a:r>
            <a:r>
              <a:rPr dirty="0"/>
              <a:t>and </a:t>
            </a:r>
            <a:r>
              <a:rPr spc="-10" dirty="0"/>
              <a:t>was </a:t>
            </a:r>
            <a:r>
              <a:rPr spc="-25" dirty="0"/>
              <a:t>four </a:t>
            </a:r>
            <a:r>
              <a:rPr spc="-20" dirty="0"/>
              <a:t>years </a:t>
            </a:r>
            <a:r>
              <a:rPr spc="-5" dirty="0"/>
              <a:t>old </a:t>
            </a:r>
            <a:r>
              <a:rPr dirty="0"/>
              <a:t>when </a:t>
            </a:r>
            <a:r>
              <a:rPr spc="-5" dirty="0"/>
              <a:t>her </a:t>
            </a:r>
            <a:r>
              <a:rPr spc="-15" dirty="0"/>
              <a:t>father  </a:t>
            </a:r>
            <a:r>
              <a:rPr spc="-10" dirty="0"/>
              <a:t>moved </a:t>
            </a:r>
            <a:r>
              <a:rPr spc="-20" dirty="0"/>
              <a:t>to </a:t>
            </a:r>
            <a:r>
              <a:rPr spc="-5" dirty="0"/>
              <a:t>Holland </a:t>
            </a:r>
            <a:r>
              <a:rPr spc="-25" dirty="0"/>
              <a:t>to </a:t>
            </a:r>
            <a:r>
              <a:rPr spc="-5" dirty="0"/>
              <a:t>find </a:t>
            </a:r>
            <a:r>
              <a:rPr dirty="0"/>
              <a:t>a </a:t>
            </a:r>
            <a:r>
              <a:rPr spc="-20" dirty="0"/>
              <a:t>better </a:t>
            </a:r>
            <a:r>
              <a:rPr spc="-5" dirty="0"/>
              <a:t>place </a:t>
            </a:r>
            <a:r>
              <a:rPr spc="-30" dirty="0"/>
              <a:t>for </a:t>
            </a:r>
            <a:r>
              <a:rPr dirty="0"/>
              <a:t>the </a:t>
            </a:r>
            <a:r>
              <a:rPr spc="-15" dirty="0"/>
              <a:t>family </a:t>
            </a:r>
            <a:r>
              <a:rPr spc="-25" dirty="0"/>
              <a:t>to </a:t>
            </a:r>
            <a:r>
              <a:rPr spc="-10" dirty="0"/>
              <a:t>live. </a:t>
            </a:r>
            <a:r>
              <a:rPr spc="-5" dirty="0"/>
              <a:t>She  </a:t>
            </a:r>
            <a:r>
              <a:rPr dirty="0"/>
              <a:t>is </a:t>
            </a:r>
            <a:r>
              <a:rPr spc="-5" dirty="0"/>
              <a:t>very </a:t>
            </a:r>
            <a:r>
              <a:rPr spc="-15" dirty="0"/>
              <a:t>intelligent </a:t>
            </a:r>
            <a:r>
              <a:rPr dirty="0"/>
              <a:t>and </a:t>
            </a:r>
            <a:r>
              <a:rPr spc="-15" dirty="0"/>
              <a:t>perceptive, </a:t>
            </a:r>
            <a:r>
              <a:rPr dirty="0"/>
              <a:t>and </a:t>
            </a:r>
            <a:r>
              <a:rPr spc="-5" dirty="0"/>
              <a:t>she </a:t>
            </a:r>
            <a:r>
              <a:rPr spc="-10" dirty="0"/>
              <a:t>wants </a:t>
            </a:r>
            <a:r>
              <a:rPr spc="-20" dirty="0"/>
              <a:t>to </a:t>
            </a:r>
            <a:r>
              <a:rPr spc="-5" dirty="0"/>
              <a:t>become </a:t>
            </a:r>
            <a:r>
              <a:rPr dirty="0"/>
              <a:t>a  </a:t>
            </a:r>
            <a:r>
              <a:rPr spc="-55" dirty="0"/>
              <a:t>writer.</a:t>
            </a:r>
          </a:p>
          <a:p>
            <a:pPr marL="469900" marR="254635" indent="-457200">
              <a:lnSpc>
                <a:spcPct val="100000"/>
              </a:lnSpc>
              <a:spcBef>
                <a:spcPts val="5"/>
              </a:spcBef>
              <a:buFont typeface="Arial"/>
              <a:buChar char="•"/>
              <a:tabLst>
                <a:tab pos="469265" algn="l"/>
                <a:tab pos="469900" algn="l"/>
              </a:tabLst>
            </a:pPr>
            <a:r>
              <a:rPr spc="-5" dirty="0"/>
              <a:t>Anne </a:t>
            </a:r>
            <a:r>
              <a:rPr spc="-15" dirty="0"/>
              <a:t>grows from </a:t>
            </a:r>
            <a:r>
              <a:rPr dirty="0"/>
              <a:t>an </a:t>
            </a:r>
            <a:r>
              <a:rPr spc="-5" dirty="0"/>
              <a:t>innocent, </a:t>
            </a:r>
            <a:r>
              <a:rPr spc="-10" dirty="0"/>
              <a:t>tempestuous, precocious, </a:t>
            </a:r>
            <a:r>
              <a:rPr dirty="0"/>
              <a:t>and  </a:t>
            </a:r>
            <a:r>
              <a:rPr spc="-10" dirty="0"/>
              <a:t>somewhat </a:t>
            </a:r>
            <a:r>
              <a:rPr spc="-15" dirty="0"/>
              <a:t>petty </a:t>
            </a:r>
            <a:r>
              <a:rPr spc="-10" dirty="0"/>
              <a:t>teenage </a:t>
            </a:r>
            <a:r>
              <a:rPr spc="-5" dirty="0"/>
              <a:t>girl </a:t>
            </a:r>
            <a:r>
              <a:rPr spc="-20" dirty="0"/>
              <a:t>to </a:t>
            </a:r>
            <a:r>
              <a:rPr spc="5" dirty="0"/>
              <a:t>an </a:t>
            </a:r>
            <a:r>
              <a:rPr spc="-5" dirty="0"/>
              <a:t>empathetic </a:t>
            </a:r>
            <a:r>
              <a:rPr dirty="0"/>
              <a:t>and </a:t>
            </a:r>
            <a:r>
              <a:rPr spc="-10" dirty="0"/>
              <a:t>sensitive  </a:t>
            </a:r>
            <a:r>
              <a:rPr spc="-20" dirty="0"/>
              <a:t>thinker </a:t>
            </a:r>
            <a:r>
              <a:rPr spc="-15" dirty="0"/>
              <a:t>at </a:t>
            </a:r>
            <a:r>
              <a:rPr spc="-5" dirty="0"/>
              <a:t>age </a:t>
            </a:r>
            <a:r>
              <a:rPr spc="-10" dirty="0"/>
              <a:t>fifteen. </a:t>
            </a:r>
            <a:r>
              <a:rPr spc="-5" dirty="0"/>
              <a:t>Anne dies of </a:t>
            </a:r>
            <a:r>
              <a:rPr dirty="0"/>
              <a:t>typhus in the </a:t>
            </a:r>
            <a:r>
              <a:rPr spc="-15" dirty="0"/>
              <a:t>concentration  </a:t>
            </a:r>
            <a:r>
              <a:rPr spc="-5" dirty="0"/>
              <a:t>camp </a:t>
            </a:r>
            <a:r>
              <a:rPr spc="-10" dirty="0"/>
              <a:t>at </a:t>
            </a:r>
            <a:r>
              <a:rPr spc="-5" dirty="0"/>
              <a:t>Bergen-Belsen </a:t>
            </a:r>
            <a:r>
              <a:rPr dirty="0"/>
              <a:t>in </a:t>
            </a:r>
            <a:r>
              <a:rPr spc="-20" dirty="0"/>
              <a:t>late </a:t>
            </a:r>
            <a:r>
              <a:rPr spc="-5" dirty="0"/>
              <a:t>February or </a:t>
            </a:r>
            <a:r>
              <a:rPr dirty="0"/>
              <a:t>early </a:t>
            </a:r>
            <a:r>
              <a:rPr spc="-10" dirty="0"/>
              <a:t>March </a:t>
            </a:r>
            <a:r>
              <a:rPr spc="-5" dirty="0"/>
              <a:t>of</a:t>
            </a:r>
            <a:r>
              <a:rPr spc="35" dirty="0"/>
              <a:t> </a:t>
            </a:r>
            <a:r>
              <a:rPr spc="-5" dirty="0"/>
              <a:t>1945.</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430651" y="447802"/>
            <a:ext cx="2680335" cy="505267"/>
          </a:xfrm>
          <a:prstGeom prst="rect">
            <a:avLst/>
          </a:prstGeom>
        </p:spPr>
        <p:txBody>
          <a:bodyPr vert="horz" wrap="square" lIns="0" tIns="12700" rIns="0" bIns="0" rtlCol="0">
            <a:spAutoFit/>
          </a:bodyPr>
          <a:lstStyle/>
          <a:p>
            <a:pPr marL="12700">
              <a:lnSpc>
                <a:spcPct val="100000"/>
              </a:lnSpc>
              <a:spcBef>
                <a:spcPts val="100"/>
              </a:spcBef>
            </a:pPr>
            <a:r>
              <a:rPr sz="3200" b="1" dirty="0"/>
              <a:t>Margot</a:t>
            </a:r>
            <a:r>
              <a:rPr sz="3200" b="1" spc="-90" dirty="0"/>
              <a:t> </a:t>
            </a:r>
            <a:r>
              <a:rPr sz="3200" b="1" dirty="0"/>
              <a:t>Frank</a:t>
            </a:r>
            <a:endParaRPr sz="3200" b="1"/>
          </a:p>
        </p:txBody>
      </p:sp>
      <p:sp>
        <p:nvSpPr>
          <p:cNvPr id="3" name="object 3"/>
          <p:cNvSpPr txBox="1"/>
          <p:nvPr/>
        </p:nvSpPr>
        <p:spPr>
          <a:xfrm>
            <a:off x="3435222" y="957198"/>
            <a:ext cx="8543925" cy="5558790"/>
          </a:xfrm>
          <a:prstGeom prst="rect">
            <a:avLst/>
          </a:prstGeom>
        </p:spPr>
        <p:txBody>
          <a:bodyPr vert="horz" wrap="square" lIns="0" tIns="12700" rIns="0" bIns="0" rtlCol="0">
            <a:spAutoFit/>
          </a:bodyPr>
          <a:lstStyle/>
          <a:p>
            <a:pPr marL="469900" marR="27305" indent="-457200">
              <a:lnSpc>
                <a:spcPct val="110000"/>
              </a:lnSpc>
              <a:spcBef>
                <a:spcPts val="100"/>
              </a:spcBef>
              <a:buChar char="•"/>
              <a:tabLst>
                <a:tab pos="469265" algn="l"/>
                <a:tab pos="469900" algn="l"/>
              </a:tabLst>
            </a:pPr>
            <a:r>
              <a:rPr sz="3000" spc="-10" dirty="0">
                <a:solidFill>
                  <a:srgbClr val="2F2F2F"/>
                </a:solidFill>
                <a:latin typeface="Arial"/>
                <a:cs typeface="Arial"/>
              </a:rPr>
              <a:t>Anne’s </a:t>
            </a:r>
            <a:r>
              <a:rPr sz="3000" spc="-5" dirty="0">
                <a:solidFill>
                  <a:srgbClr val="2F2F2F"/>
                </a:solidFill>
                <a:latin typeface="Arial"/>
                <a:cs typeface="Arial"/>
              </a:rPr>
              <a:t>older </a:t>
            </a:r>
            <a:r>
              <a:rPr sz="3000" spc="-25" dirty="0">
                <a:solidFill>
                  <a:srgbClr val="2F2F2F"/>
                </a:solidFill>
                <a:latin typeface="Arial"/>
                <a:cs typeface="Arial"/>
              </a:rPr>
              <a:t>sister. </a:t>
            </a:r>
            <a:r>
              <a:rPr sz="3000" dirty="0">
                <a:solidFill>
                  <a:srgbClr val="2F2F2F"/>
                </a:solidFill>
                <a:latin typeface="Arial"/>
                <a:cs typeface="Arial"/>
              </a:rPr>
              <a:t>Margot was </a:t>
            </a:r>
            <a:r>
              <a:rPr sz="3000" spc="-5" dirty="0">
                <a:solidFill>
                  <a:srgbClr val="2F2F2F"/>
                </a:solidFill>
                <a:latin typeface="Arial"/>
                <a:cs typeface="Arial"/>
              </a:rPr>
              <a:t>born in  Frankfurt in 1926. She receives little attention in  </a:t>
            </a:r>
            <a:r>
              <a:rPr sz="3000" spc="-10" dirty="0">
                <a:solidFill>
                  <a:srgbClr val="2F2F2F"/>
                </a:solidFill>
                <a:latin typeface="Arial"/>
                <a:cs typeface="Arial"/>
              </a:rPr>
              <a:t>Anne’s </a:t>
            </a:r>
            <a:r>
              <a:rPr sz="3000" spc="-45" dirty="0">
                <a:solidFill>
                  <a:srgbClr val="2F2F2F"/>
                </a:solidFill>
                <a:latin typeface="Arial"/>
                <a:cs typeface="Arial"/>
              </a:rPr>
              <a:t>diary, </a:t>
            </a:r>
            <a:r>
              <a:rPr sz="3000" spc="-5" dirty="0">
                <a:solidFill>
                  <a:srgbClr val="2F2F2F"/>
                </a:solidFill>
                <a:latin typeface="Arial"/>
                <a:cs typeface="Arial"/>
              </a:rPr>
              <a:t>and </a:t>
            </a:r>
            <a:r>
              <a:rPr sz="3000" dirty="0">
                <a:solidFill>
                  <a:srgbClr val="2F2F2F"/>
                </a:solidFill>
                <a:latin typeface="Arial"/>
                <a:cs typeface="Arial"/>
              </a:rPr>
              <a:t>Anne </a:t>
            </a:r>
            <a:r>
              <a:rPr sz="3000" spc="-5" dirty="0">
                <a:solidFill>
                  <a:srgbClr val="2F2F2F"/>
                </a:solidFill>
                <a:latin typeface="Arial"/>
                <a:cs typeface="Arial"/>
              </a:rPr>
              <a:t>does not provide </a:t>
            </a:r>
            <a:r>
              <a:rPr sz="3000" dirty="0">
                <a:solidFill>
                  <a:srgbClr val="2F2F2F"/>
                </a:solidFill>
                <a:latin typeface="Arial"/>
                <a:cs typeface="Arial"/>
              </a:rPr>
              <a:t>a </a:t>
            </a:r>
            <a:r>
              <a:rPr sz="3000" spc="-10" dirty="0">
                <a:solidFill>
                  <a:srgbClr val="2F2F2F"/>
                </a:solidFill>
                <a:latin typeface="Arial"/>
                <a:cs typeface="Arial"/>
              </a:rPr>
              <a:t>real  </a:t>
            </a:r>
            <a:r>
              <a:rPr sz="3000" dirty="0">
                <a:solidFill>
                  <a:srgbClr val="2F2F2F"/>
                </a:solidFill>
                <a:latin typeface="Arial"/>
                <a:cs typeface="Arial"/>
              </a:rPr>
              <a:t>sense </a:t>
            </a:r>
            <a:r>
              <a:rPr sz="3000" spc="-5" dirty="0">
                <a:solidFill>
                  <a:srgbClr val="2F2F2F"/>
                </a:solidFill>
                <a:latin typeface="Arial"/>
                <a:cs typeface="Arial"/>
              </a:rPr>
              <a:t>of </a:t>
            </a:r>
            <a:r>
              <a:rPr sz="3000" spc="-10" dirty="0">
                <a:solidFill>
                  <a:srgbClr val="2F2F2F"/>
                </a:solidFill>
                <a:latin typeface="Arial"/>
                <a:cs typeface="Arial"/>
              </a:rPr>
              <a:t>Margot’s</a:t>
            </a:r>
            <a:r>
              <a:rPr sz="3000" spc="-40" dirty="0">
                <a:solidFill>
                  <a:srgbClr val="2F2F2F"/>
                </a:solidFill>
                <a:latin typeface="Arial"/>
                <a:cs typeface="Arial"/>
              </a:rPr>
              <a:t> </a:t>
            </a:r>
            <a:r>
              <a:rPr sz="3000" spc="-20" dirty="0">
                <a:solidFill>
                  <a:srgbClr val="2F2F2F"/>
                </a:solidFill>
                <a:latin typeface="Arial"/>
                <a:cs typeface="Arial"/>
              </a:rPr>
              <a:t>character.</a:t>
            </a:r>
            <a:endParaRPr sz="3000">
              <a:latin typeface="Arial"/>
              <a:cs typeface="Arial"/>
            </a:endParaRPr>
          </a:p>
          <a:p>
            <a:pPr marL="469900" marR="5080" indent="-457200">
              <a:lnSpc>
                <a:spcPct val="110000"/>
              </a:lnSpc>
              <a:buChar char="•"/>
              <a:tabLst>
                <a:tab pos="469265" algn="l"/>
                <a:tab pos="469900" algn="l"/>
              </a:tabLst>
            </a:pPr>
            <a:r>
              <a:rPr sz="3000" spc="-5" dirty="0">
                <a:solidFill>
                  <a:srgbClr val="2F2F2F"/>
                </a:solidFill>
                <a:latin typeface="Arial"/>
                <a:cs typeface="Arial"/>
              </a:rPr>
              <a:t>Anne thinks that </a:t>
            </a:r>
            <a:r>
              <a:rPr sz="3000" dirty="0">
                <a:solidFill>
                  <a:srgbClr val="2F2F2F"/>
                </a:solidFill>
                <a:latin typeface="Arial"/>
                <a:cs typeface="Arial"/>
              </a:rPr>
              <a:t>Margot is </a:t>
            </a:r>
            <a:r>
              <a:rPr sz="3000" spc="-40" dirty="0">
                <a:solidFill>
                  <a:srgbClr val="2F2F2F"/>
                </a:solidFill>
                <a:latin typeface="Arial"/>
                <a:cs typeface="Arial"/>
              </a:rPr>
              <a:t>pretty, </a:t>
            </a:r>
            <a:r>
              <a:rPr sz="3000" spc="-5" dirty="0">
                <a:solidFill>
                  <a:srgbClr val="2F2F2F"/>
                </a:solidFill>
                <a:latin typeface="Arial"/>
                <a:cs typeface="Arial"/>
              </a:rPr>
              <a:t>smart,  emotional, and </a:t>
            </a:r>
            <a:r>
              <a:rPr sz="3000" spc="-10" dirty="0">
                <a:solidFill>
                  <a:srgbClr val="2F2F2F"/>
                </a:solidFill>
                <a:latin typeface="Arial"/>
                <a:cs typeface="Arial"/>
              </a:rPr>
              <a:t>everyone’s </a:t>
            </a:r>
            <a:r>
              <a:rPr sz="3000" spc="-5" dirty="0">
                <a:solidFill>
                  <a:srgbClr val="2F2F2F"/>
                </a:solidFill>
                <a:latin typeface="Arial"/>
                <a:cs typeface="Arial"/>
              </a:rPr>
              <a:t>favorite. </a:t>
            </a:r>
            <a:r>
              <a:rPr sz="3000" spc="-25" dirty="0">
                <a:solidFill>
                  <a:srgbClr val="2F2F2F"/>
                </a:solidFill>
                <a:latin typeface="Arial"/>
                <a:cs typeface="Arial"/>
              </a:rPr>
              <a:t>However,  </a:t>
            </a:r>
            <a:r>
              <a:rPr sz="3000" dirty="0">
                <a:solidFill>
                  <a:srgbClr val="2F2F2F"/>
                </a:solidFill>
                <a:latin typeface="Arial"/>
                <a:cs typeface="Arial"/>
              </a:rPr>
              <a:t>Anne and </a:t>
            </a:r>
            <a:r>
              <a:rPr sz="3000" spc="-5" dirty="0">
                <a:solidFill>
                  <a:srgbClr val="2F2F2F"/>
                </a:solidFill>
                <a:latin typeface="Arial"/>
                <a:cs typeface="Arial"/>
              </a:rPr>
              <a:t>Margot </a:t>
            </a:r>
            <a:r>
              <a:rPr sz="3000" dirty="0">
                <a:solidFill>
                  <a:srgbClr val="2F2F2F"/>
                </a:solidFill>
                <a:latin typeface="Arial"/>
                <a:cs typeface="Arial"/>
              </a:rPr>
              <a:t>do </a:t>
            </a:r>
            <a:r>
              <a:rPr sz="3000" spc="-5" dirty="0">
                <a:solidFill>
                  <a:srgbClr val="2F2F2F"/>
                </a:solidFill>
                <a:latin typeface="Arial"/>
                <a:cs typeface="Arial"/>
              </a:rPr>
              <a:t>not form </a:t>
            </a:r>
            <a:r>
              <a:rPr sz="3000" dirty="0">
                <a:solidFill>
                  <a:srgbClr val="2F2F2F"/>
                </a:solidFill>
                <a:latin typeface="Arial"/>
                <a:cs typeface="Arial"/>
              </a:rPr>
              <a:t>a close bond,</a:t>
            </a:r>
            <a:r>
              <a:rPr sz="3000" spc="-100" dirty="0">
                <a:solidFill>
                  <a:srgbClr val="2F2F2F"/>
                </a:solidFill>
                <a:latin typeface="Arial"/>
                <a:cs typeface="Arial"/>
              </a:rPr>
              <a:t> </a:t>
            </a:r>
            <a:r>
              <a:rPr sz="3000" spc="-5" dirty="0">
                <a:solidFill>
                  <a:srgbClr val="2F2F2F"/>
                </a:solidFill>
                <a:latin typeface="Arial"/>
                <a:cs typeface="Arial"/>
              </a:rPr>
              <a:t>and  Margot </a:t>
            </a:r>
            <a:r>
              <a:rPr sz="3000" dirty="0">
                <a:solidFill>
                  <a:srgbClr val="2F2F2F"/>
                </a:solidFill>
                <a:latin typeface="Arial"/>
                <a:cs typeface="Arial"/>
              </a:rPr>
              <a:t>mainly </a:t>
            </a:r>
            <a:r>
              <a:rPr sz="3000" spc="-5" dirty="0">
                <a:solidFill>
                  <a:srgbClr val="2F2F2F"/>
                </a:solidFill>
                <a:latin typeface="Arial"/>
                <a:cs typeface="Arial"/>
              </a:rPr>
              <a:t>appears in </a:t>
            </a:r>
            <a:r>
              <a:rPr sz="3000" dirty="0">
                <a:solidFill>
                  <a:srgbClr val="2F2F2F"/>
                </a:solidFill>
                <a:latin typeface="Arial"/>
                <a:cs typeface="Arial"/>
              </a:rPr>
              <a:t>the </a:t>
            </a:r>
            <a:r>
              <a:rPr sz="3000" spc="-5" dirty="0">
                <a:solidFill>
                  <a:srgbClr val="2F2F2F"/>
                </a:solidFill>
                <a:latin typeface="Arial"/>
                <a:cs typeface="Arial"/>
              </a:rPr>
              <a:t>diary when she is  the cause </a:t>
            </a:r>
            <a:r>
              <a:rPr sz="3000" dirty="0">
                <a:solidFill>
                  <a:srgbClr val="2F2F2F"/>
                </a:solidFill>
                <a:latin typeface="Arial"/>
                <a:cs typeface="Arial"/>
              </a:rPr>
              <a:t>of jealousy </a:t>
            </a:r>
            <a:r>
              <a:rPr sz="3000" spc="-5" dirty="0">
                <a:solidFill>
                  <a:srgbClr val="2F2F2F"/>
                </a:solidFill>
                <a:latin typeface="Arial"/>
                <a:cs typeface="Arial"/>
              </a:rPr>
              <a:t>or</a:t>
            </a:r>
            <a:r>
              <a:rPr sz="3000" spc="-60" dirty="0">
                <a:solidFill>
                  <a:srgbClr val="2F2F2F"/>
                </a:solidFill>
                <a:latin typeface="Arial"/>
                <a:cs typeface="Arial"/>
              </a:rPr>
              <a:t> </a:t>
            </a:r>
            <a:r>
              <a:rPr sz="3000" spc="-30" dirty="0">
                <a:solidFill>
                  <a:srgbClr val="2F2F2F"/>
                </a:solidFill>
                <a:latin typeface="Arial"/>
                <a:cs typeface="Arial"/>
              </a:rPr>
              <a:t>anger.</a:t>
            </a:r>
            <a:endParaRPr sz="3000">
              <a:latin typeface="Arial"/>
              <a:cs typeface="Arial"/>
            </a:endParaRPr>
          </a:p>
          <a:p>
            <a:pPr marL="469900" marR="153670" indent="-457200">
              <a:lnSpc>
                <a:spcPts val="3960"/>
              </a:lnSpc>
              <a:spcBef>
                <a:spcPts val="190"/>
              </a:spcBef>
              <a:buChar char="•"/>
              <a:tabLst>
                <a:tab pos="469265" algn="l"/>
                <a:tab pos="469900" algn="l"/>
              </a:tabLst>
            </a:pPr>
            <a:r>
              <a:rPr sz="3000" dirty="0">
                <a:solidFill>
                  <a:srgbClr val="2F2F2F"/>
                </a:solidFill>
                <a:latin typeface="Arial"/>
                <a:cs typeface="Arial"/>
              </a:rPr>
              <a:t>She </a:t>
            </a:r>
            <a:r>
              <a:rPr sz="3000" spc="-5" dirty="0">
                <a:solidFill>
                  <a:srgbClr val="2F2F2F"/>
                </a:solidFill>
                <a:latin typeface="Arial"/>
                <a:cs typeface="Arial"/>
              </a:rPr>
              <a:t>dies </a:t>
            </a:r>
            <a:r>
              <a:rPr sz="3000" dirty="0">
                <a:solidFill>
                  <a:srgbClr val="2F2F2F"/>
                </a:solidFill>
                <a:latin typeface="Arial"/>
                <a:cs typeface="Arial"/>
              </a:rPr>
              <a:t>of </a:t>
            </a:r>
            <a:r>
              <a:rPr sz="3000" spc="-5" dirty="0">
                <a:solidFill>
                  <a:srgbClr val="2F2F2F"/>
                </a:solidFill>
                <a:latin typeface="Arial"/>
                <a:cs typeface="Arial"/>
              </a:rPr>
              <a:t>typhus </a:t>
            </a:r>
            <a:r>
              <a:rPr sz="3000" dirty="0">
                <a:solidFill>
                  <a:srgbClr val="2F2F2F"/>
                </a:solidFill>
                <a:latin typeface="Arial"/>
                <a:cs typeface="Arial"/>
              </a:rPr>
              <a:t>in </a:t>
            </a:r>
            <a:r>
              <a:rPr sz="3000" spc="-5" dirty="0">
                <a:solidFill>
                  <a:srgbClr val="2F2F2F"/>
                </a:solidFill>
                <a:latin typeface="Arial"/>
                <a:cs typeface="Arial"/>
              </a:rPr>
              <a:t>the concentration </a:t>
            </a:r>
            <a:r>
              <a:rPr sz="3000" dirty="0">
                <a:solidFill>
                  <a:srgbClr val="2F2F2F"/>
                </a:solidFill>
                <a:latin typeface="Arial"/>
                <a:cs typeface="Arial"/>
              </a:rPr>
              <a:t>camp</a:t>
            </a:r>
            <a:r>
              <a:rPr sz="3000" spc="-45" dirty="0">
                <a:solidFill>
                  <a:srgbClr val="2F2F2F"/>
                </a:solidFill>
                <a:latin typeface="Arial"/>
                <a:cs typeface="Arial"/>
              </a:rPr>
              <a:t> </a:t>
            </a:r>
            <a:r>
              <a:rPr sz="3000" dirty="0">
                <a:solidFill>
                  <a:srgbClr val="2F2F2F"/>
                </a:solidFill>
                <a:latin typeface="Arial"/>
                <a:cs typeface="Arial"/>
              </a:rPr>
              <a:t>a  </a:t>
            </a:r>
            <a:r>
              <a:rPr sz="3000" spc="-5" dirty="0">
                <a:solidFill>
                  <a:srgbClr val="2F2F2F"/>
                </a:solidFill>
                <a:latin typeface="Arial"/>
                <a:cs typeface="Arial"/>
              </a:rPr>
              <a:t>few days before Anne</a:t>
            </a:r>
            <a:r>
              <a:rPr sz="3000" spc="-185" dirty="0">
                <a:solidFill>
                  <a:srgbClr val="2F2F2F"/>
                </a:solidFill>
                <a:latin typeface="Arial"/>
                <a:cs typeface="Arial"/>
              </a:rPr>
              <a:t> </a:t>
            </a:r>
            <a:r>
              <a:rPr sz="3000" spc="-5" dirty="0">
                <a:solidFill>
                  <a:srgbClr val="2F2F2F"/>
                </a:solidFill>
                <a:latin typeface="Arial"/>
                <a:cs typeface="Arial"/>
              </a:rPr>
              <a:t>does.</a:t>
            </a:r>
            <a:endParaRPr sz="3000">
              <a:latin typeface="Arial"/>
              <a:cs typeface="Arial"/>
            </a:endParaRPr>
          </a:p>
        </p:txBody>
      </p:sp>
      <p:sp>
        <p:nvSpPr>
          <p:cNvPr id="4" name="object 4"/>
          <p:cNvSpPr/>
          <p:nvPr/>
        </p:nvSpPr>
        <p:spPr>
          <a:xfrm>
            <a:off x="0" y="0"/>
            <a:ext cx="3351276" cy="4268724"/>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865245" y="0"/>
            <a:ext cx="8241030" cy="6867521"/>
          </a:xfrm>
          <a:prstGeom prst="rect">
            <a:avLst/>
          </a:prstGeom>
        </p:spPr>
        <p:txBody>
          <a:bodyPr vert="horz" wrap="square" lIns="0" tIns="132080" rIns="0" bIns="0" rtlCol="0">
            <a:spAutoFit/>
          </a:bodyPr>
          <a:lstStyle/>
          <a:p>
            <a:pPr marL="12700">
              <a:lnSpc>
                <a:spcPct val="100000"/>
              </a:lnSpc>
              <a:spcBef>
                <a:spcPts val="1040"/>
              </a:spcBef>
            </a:pPr>
            <a:r>
              <a:rPr sz="3200" b="1" dirty="0">
                <a:solidFill>
                  <a:srgbClr val="2F2F2F"/>
                </a:solidFill>
                <a:latin typeface="Arial"/>
                <a:cs typeface="Arial"/>
              </a:rPr>
              <a:t>Otto</a:t>
            </a:r>
            <a:r>
              <a:rPr sz="3200" b="1" spc="-25" dirty="0">
                <a:solidFill>
                  <a:srgbClr val="2F2F2F"/>
                </a:solidFill>
                <a:latin typeface="Arial"/>
                <a:cs typeface="Arial"/>
              </a:rPr>
              <a:t> </a:t>
            </a:r>
            <a:r>
              <a:rPr sz="3200" b="1" dirty="0">
                <a:solidFill>
                  <a:srgbClr val="2F2F2F"/>
                </a:solidFill>
                <a:latin typeface="Arial"/>
                <a:cs typeface="Arial"/>
              </a:rPr>
              <a:t>Frank</a:t>
            </a:r>
            <a:endParaRPr sz="3200">
              <a:latin typeface="Arial"/>
              <a:cs typeface="Arial"/>
            </a:endParaRPr>
          </a:p>
          <a:p>
            <a:pPr marL="474345" marR="5080" indent="-457200">
              <a:lnSpc>
                <a:spcPct val="130000"/>
              </a:lnSpc>
              <a:buChar char="•"/>
              <a:tabLst>
                <a:tab pos="474345" algn="l"/>
                <a:tab pos="474980" algn="l"/>
              </a:tabLst>
            </a:pPr>
            <a:r>
              <a:rPr sz="2600" spc="-10" dirty="0">
                <a:latin typeface="Arial"/>
                <a:cs typeface="Arial"/>
              </a:rPr>
              <a:t>Anne’s </a:t>
            </a:r>
            <a:r>
              <a:rPr sz="2600" spc="-20" dirty="0">
                <a:latin typeface="Arial"/>
                <a:cs typeface="Arial"/>
              </a:rPr>
              <a:t>father. </a:t>
            </a:r>
            <a:r>
              <a:rPr sz="2600" dirty="0">
                <a:latin typeface="Arial"/>
                <a:cs typeface="Arial"/>
              </a:rPr>
              <a:t>Otto </a:t>
            </a:r>
            <a:r>
              <a:rPr sz="2600" spc="-5" dirty="0">
                <a:latin typeface="Arial"/>
                <a:cs typeface="Arial"/>
              </a:rPr>
              <a:t>is </a:t>
            </a:r>
            <a:r>
              <a:rPr sz="2600" dirty="0">
                <a:latin typeface="Arial"/>
                <a:cs typeface="Arial"/>
              </a:rPr>
              <a:t>practical and kind, </a:t>
            </a:r>
            <a:r>
              <a:rPr sz="2600" spc="-5" dirty="0">
                <a:latin typeface="Arial"/>
                <a:cs typeface="Arial"/>
              </a:rPr>
              <a:t>and </a:t>
            </a:r>
            <a:r>
              <a:rPr sz="2600" dirty="0">
                <a:latin typeface="Arial"/>
                <a:cs typeface="Arial"/>
              </a:rPr>
              <a:t>Anne  feels a particular kinship to him. He was born on</a:t>
            </a:r>
            <a:r>
              <a:rPr sz="2600" spc="-55" dirty="0">
                <a:latin typeface="Arial"/>
                <a:cs typeface="Arial"/>
              </a:rPr>
              <a:t> </a:t>
            </a:r>
            <a:r>
              <a:rPr sz="2600" dirty="0">
                <a:latin typeface="Arial"/>
                <a:cs typeface="Arial"/>
              </a:rPr>
              <a:t>May  12, 1889, into a wealthy Frankfurt </a:t>
            </a:r>
            <a:r>
              <a:rPr sz="2600" spc="-30" dirty="0">
                <a:latin typeface="Arial"/>
                <a:cs typeface="Arial"/>
              </a:rPr>
              <a:t>family, </a:t>
            </a:r>
            <a:r>
              <a:rPr sz="2600" dirty="0">
                <a:latin typeface="Arial"/>
                <a:cs typeface="Arial"/>
              </a:rPr>
              <a:t>but </a:t>
            </a:r>
            <a:r>
              <a:rPr sz="2600" spc="-5" dirty="0">
                <a:latin typeface="Arial"/>
                <a:cs typeface="Arial"/>
              </a:rPr>
              <a:t>the</a:t>
            </a:r>
            <a:endParaRPr sz="2600">
              <a:latin typeface="Arial"/>
              <a:cs typeface="Arial"/>
            </a:endParaRPr>
          </a:p>
          <a:p>
            <a:pPr marL="474345" marR="615315">
              <a:lnSpc>
                <a:spcPct val="130000"/>
              </a:lnSpc>
            </a:pPr>
            <a:r>
              <a:rPr sz="2600" spc="-5" dirty="0">
                <a:latin typeface="Arial"/>
                <a:cs typeface="Arial"/>
              </a:rPr>
              <a:t>family’s international-banking </a:t>
            </a:r>
            <a:r>
              <a:rPr sz="2600" dirty="0">
                <a:latin typeface="Arial"/>
                <a:cs typeface="Arial"/>
              </a:rPr>
              <a:t>business collapsed  during the German economic depression that  followed </a:t>
            </a:r>
            <a:r>
              <a:rPr sz="2600" spc="-10" dirty="0">
                <a:latin typeface="Arial"/>
                <a:cs typeface="Arial"/>
              </a:rPr>
              <a:t>World </a:t>
            </a:r>
            <a:r>
              <a:rPr sz="2600" spc="-30" dirty="0">
                <a:latin typeface="Arial"/>
                <a:cs typeface="Arial"/>
              </a:rPr>
              <a:t>War </a:t>
            </a:r>
            <a:r>
              <a:rPr sz="2600" spc="-10" dirty="0">
                <a:latin typeface="Arial"/>
                <a:cs typeface="Arial"/>
              </a:rPr>
              <a:t>I.</a:t>
            </a:r>
            <a:endParaRPr sz="2600">
              <a:latin typeface="Arial"/>
              <a:cs typeface="Arial"/>
            </a:endParaRPr>
          </a:p>
          <a:p>
            <a:pPr marL="474345" marR="519430" indent="-457200">
              <a:lnSpc>
                <a:spcPct val="130000"/>
              </a:lnSpc>
              <a:spcBef>
                <a:spcPts val="5"/>
              </a:spcBef>
              <a:buChar char="•"/>
              <a:tabLst>
                <a:tab pos="474345" algn="l"/>
                <a:tab pos="474980" algn="l"/>
              </a:tabLst>
            </a:pPr>
            <a:r>
              <a:rPr sz="2600" dirty="0">
                <a:latin typeface="Arial"/>
                <a:cs typeface="Arial"/>
              </a:rPr>
              <a:t>After the Nazis came to power in </a:t>
            </a:r>
            <a:r>
              <a:rPr sz="2600" spc="-25" dirty="0">
                <a:latin typeface="Arial"/>
                <a:cs typeface="Arial"/>
              </a:rPr>
              <a:t>Germany, </a:t>
            </a:r>
            <a:r>
              <a:rPr sz="2600" dirty="0">
                <a:latin typeface="Arial"/>
                <a:cs typeface="Arial"/>
              </a:rPr>
              <a:t>Otto  moved to Amsterdam in 1933 to protect his</a:t>
            </a:r>
            <a:r>
              <a:rPr sz="2600" spc="-175" dirty="0">
                <a:latin typeface="Arial"/>
                <a:cs typeface="Arial"/>
              </a:rPr>
              <a:t> </a:t>
            </a:r>
            <a:r>
              <a:rPr sz="2600" spc="-5" dirty="0">
                <a:latin typeface="Arial"/>
                <a:cs typeface="Arial"/>
              </a:rPr>
              <a:t>family  </a:t>
            </a:r>
            <a:r>
              <a:rPr sz="2600" dirty="0">
                <a:latin typeface="Arial"/>
                <a:cs typeface="Arial"/>
              </a:rPr>
              <a:t>from</a:t>
            </a:r>
            <a:r>
              <a:rPr sz="2600" spc="-5" dirty="0">
                <a:latin typeface="Arial"/>
                <a:cs typeface="Arial"/>
              </a:rPr>
              <a:t> </a:t>
            </a:r>
            <a:r>
              <a:rPr sz="2600" dirty="0">
                <a:latin typeface="Arial"/>
                <a:cs typeface="Arial"/>
              </a:rPr>
              <a:t>persecution.</a:t>
            </a:r>
            <a:endParaRPr sz="2600">
              <a:latin typeface="Arial"/>
              <a:cs typeface="Arial"/>
            </a:endParaRPr>
          </a:p>
          <a:p>
            <a:pPr marL="474345" marR="133350" indent="-457200">
              <a:lnSpc>
                <a:spcPct val="130000"/>
              </a:lnSpc>
              <a:buChar char="•"/>
              <a:tabLst>
                <a:tab pos="474345" algn="l"/>
                <a:tab pos="474980" algn="l"/>
              </a:tabLst>
            </a:pPr>
            <a:r>
              <a:rPr sz="2600" dirty="0">
                <a:latin typeface="Arial"/>
                <a:cs typeface="Arial"/>
              </a:rPr>
              <a:t>There he made a living selling chemical products  and provisions until the family was forced into</a:t>
            </a:r>
            <a:r>
              <a:rPr sz="2600" spc="-60" dirty="0">
                <a:latin typeface="Arial"/>
                <a:cs typeface="Arial"/>
              </a:rPr>
              <a:t> </a:t>
            </a:r>
            <a:r>
              <a:rPr sz="2600" dirty="0">
                <a:latin typeface="Arial"/>
                <a:cs typeface="Arial"/>
              </a:rPr>
              <a:t>hiding  in</a:t>
            </a:r>
            <a:r>
              <a:rPr sz="2600" spc="-5" dirty="0">
                <a:latin typeface="Arial"/>
                <a:cs typeface="Arial"/>
              </a:rPr>
              <a:t> </a:t>
            </a:r>
            <a:r>
              <a:rPr sz="2600" dirty="0">
                <a:latin typeface="Arial"/>
                <a:cs typeface="Arial"/>
              </a:rPr>
              <a:t>1942.</a:t>
            </a:r>
            <a:endParaRPr sz="2600">
              <a:latin typeface="Arial"/>
              <a:cs typeface="Arial"/>
            </a:endParaRPr>
          </a:p>
        </p:txBody>
      </p:sp>
      <p:sp>
        <p:nvSpPr>
          <p:cNvPr id="3" name="object 3"/>
          <p:cNvSpPr/>
          <p:nvPr/>
        </p:nvSpPr>
        <p:spPr>
          <a:xfrm>
            <a:off x="0" y="0"/>
            <a:ext cx="3628644" cy="4675632"/>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039870" y="208011"/>
            <a:ext cx="7792084" cy="5742940"/>
          </a:xfrm>
          <a:prstGeom prst="rect">
            <a:avLst/>
          </a:prstGeom>
        </p:spPr>
        <p:txBody>
          <a:bodyPr vert="horz" wrap="square" lIns="0" tIns="59690" rIns="0" bIns="0" rtlCol="0">
            <a:spAutoFit/>
          </a:bodyPr>
          <a:lstStyle/>
          <a:p>
            <a:pPr marL="12700">
              <a:lnSpc>
                <a:spcPct val="100000"/>
              </a:lnSpc>
              <a:spcBef>
                <a:spcPts val="470"/>
              </a:spcBef>
            </a:pPr>
            <a:r>
              <a:rPr sz="3100" b="1" spc="-5" dirty="0">
                <a:solidFill>
                  <a:srgbClr val="2F2F2F"/>
                </a:solidFill>
                <a:latin typeface="Arial"/>
                <a:cs typeface="Arial"/>
              </a:rPr>
              <a:t>Edith</a:t>
            </a:r>
            <a:r>
              <a:rPr sz="3100" b="1" dirty="0">
                <a:solidFill>
                  <a:srgbClr val="2F2F2F"/>
                </a:solidFill>
                <a:latin typeface="Arial"/>
                <a:cs typeface="Arial"/>
              </a:rPr>
              <a:t> </a:t>
            </a:r>
            <a:r>
              <a:rPr sz="3100" b="1" spc="-10" dirty="0">
                <a:solidFill>
                  <a:srgbClr val="2F2F2F"/>
                </a:solidFill>
                <a:latin typeface="Arial"/>
                <a:cs typeface="Arial"/>
              </a:rPr>
              <a:t>Frank</a:t>
            </a:r>
            <a:endParaRPr sz="3100">
              <a:latin typeface="Arial"/>
              <a:cs typeface="Arial"/>
            </a:endParaRPr>
          </a:p>
          <a:p>
            <a:pPr marL="474345" marR="5080" indent="-457200">
              <a:lnSpc>
                <a:spcPct val="110000"/>
              </a:lnSpc>
              <a:buChar char="•"/>
              <a:tabLst>
                <a:tab pos="474345" algn="l"/>
                <a:tab pos="474980" algn="l"/>
              </a:tabLst>
            </a:pPr>
            <a:r>
              <a:rPr sz="3100" spc="-20" dirty="0">
                <a:solidFill>
                  <a:srgbClr val="2F2F2F"/>
                </a:solidFill>
                <a:latin typeface="Arial"/>
                <a:cs typeface="Arial"/>
              </a:rPr>
              <a:t>Anne’s </a:t>
            </a:r>
            <a:r>
              <a:rPr sz="3100" spc="-30" dirty="0">
                <a:solidFill>
                  <a:srgbClr val="2F2F2F"/>
                </a:solidFill>
                <a:latin typeface="Arial"/>
                <a:cs typeface="Arial"/>
              </a:rPr>
              <a:t>mother. </a:t>
            </a:r>
            <a:r>
              <a:rPr sz="3100" spc="-5" dirty="0">
                <a:solidFill>
                  <a:srgbClr val="2F2F2F"/>
                </a:solidFill>
                <a:latin typeface="Arial"/>
                <a:cs typeface="Arial"/>
              </a:rPr>
              <a:t>Edith </a:t>
            </a:r>
            <a:r>
              <a:rPr sz="3100" spc="-10" dirty="0">
                <a:solidFill>
                  <a:srgbClr val="2F2F2F"/>
                </a:solidFill>
                <a:latin typeface="Arial"/>
                <a:cs typeface="Arial"/>
              </a:rPr>
              <a:t>Hollander was  originally </a:t>
            </a:r>
            <a:r>
              <a:rPr sz="3100" spc="-5" dirty="0">
                <a:solidFill>
                  <a:srgbClr val="2F2F2F"/>
                </a:solidFill>
                <a:latin typeface="Arial"/>
                <a:cs typeface="Arial"/>
              </a:rPr>
              <a:t>from </a:t>
            </a:r>
            <a:r>
              <a:rPr sz="3100" spc="-10" dirty="0">
                <a:solidFill>
                  <a:srgbClr val="2F2F2F"/>
                </a:solidFill>
                <a:latin typeface="Arial"/>
                <a:cs typeface="Arial"/>
              </a:rPr>
              <a:t>Aachen, </a:t>
            </a:r>
            <a:r>
              <a:rPr sz="3100" spc="-35" dirty="0">
                <a:solidFill>
                  <a:srgbClr val="2F2F2F"/>
                </a:solidFill>
                <a:latin typeface="Arial"/>
                <a:cs typeface="Arial"/>
              </a:rPr>
              <a:t>Germany, </a:t>
            </a:r>
            <a:r>
              <a:rPr sz="3100" spc="-10" dirty="0">
                <a:solidFill>
                  <a:srgbClr val="2F2F2F"/>
                </a:solidFill>
                <a:latin typeface="Arial"/>
                <a:cs typeface="Arial"/>
              </a:rPr>
              <a:t>and </a:t>
            </a:r>
            <a:r>
              <a:rPr sz="3100" spc="-5" dirty="0">
                <a:solidFill>
                  <a:srgbClr val="2F2F2F"/>
                </a:solidFill>
                <a:latin typeface="Arial"/>
                <a:cs typeface="Arial"/>
              </a:rPr>
              <a:t>she  married Otto in</a:t>
            </a:r>
            <a:r>
              <a:rPr sz="3100" spc="40" dirty="0">
                <a:solidFill>
                  <a:srgbClr val="2F2F2F"/>
                </a:solidFill>
                <a:latin typeface="Arial"/>
                <a:cs typeface="Arial"/>
              </a:rPr>
              <a:t> </a:t>
            </a:r>
            <a:r>
              <a:rPr sz="3100" spc="-10" dirty="0">
                <a:solidFill>
                  <a:srgbClr val="2F2F2F"/>
                </a:solidFill>
                <a:latin typeface="Arial"/>
                <a:cs typeface="Arial"/>
              </a:rPr>
              <a:t>1925.</a:t>
            </a:r>
            <a:endParaRPr sz="3100">
              <a:latin typeface="Arial"/>
              <a:cs typeface="Arial"/>
            </a:endParaRPr>
          </a:p>
          <a:p>
            <a:pPr marL="474345" marR="216535" indent="-457200">
              <a:lnSpc>
                <a:spcPct val="110000"/>
              </a:lnSpc>
              <a:buChar char="•"/>
              <a:tabLst>
                <a:tab pos="474345" algn="l"/>
                <a:tab pos="474980" algn="l"/>
              </a:tabLst>
            </a:pPr>
            <a:r>
              <a:rPr sz="3100" spc="-5" dirty="0">
                <a:solidFill>
                  <a:srgbClr val="2F2F2F"/>
                </a:solidFill>
                <a:latin typeface="Arial"/>
                <a:cs typeface="Arial"/>
              </a:rPr>
              <a:t>Anne feels little closeness or sympathy  with her </a:t>
            </a:r>
            <a:r>
              <a:rPr sz="3100" spc="-30" dirty="0">
                <a:solidFill>
                  <a:srgbClr val="2F2F2F"/>
                </a:solidFill>
                <a:latin typeface="Arial"/>
                <a:cs typeface="Arial"/>
              </a:rPr>
              <a:t>mother, </a:t>
            </a:r>
            <a:r>
              <a:rPr sz="3100" spc="-10" dirty="0">
                <a:solidFill>
                  <a:srgbClr val="2F2F2F"/>
                </a:solidFill>
                <a:latin typeface="Arial"/>
                <a:cs typeface="Arial"/>
              </a:rPr>
              <a:t>and </a:t>
            </a:r>
            <a:r>
              <a:rPr sz="3100" spc="-5" dirty="0">
                <a:solidFill>
                  <a:srgbClr val="2F2F2F"/>
                </a:solidFill>
                <a:latin typeface="Arial"/>
                <a:cs typeface="Arial"/>
              </a:rPr>
              <a:t>the two have a very  tumultuous</a:t>
            </a:r>
            <a:r>
              <a:rPr sz="3100" spc="40" dirty="0">
                <a:solidFill>
                  <a:srgbClr val="2F2F2F"/>
                </a:solidFill>
                <a:latin typeface="Arial"/>
                <a:cs typeface="Arial"/>
              </a:rPr>
              <a:t> </a:t>
            </a:r>
            <a:r>
              <a:rPr sz="3100" spc="-5" dirty="0">
                <a:solidFill>
                  <a:srgbClr val="2F2F2F"/>
                </a:solidFill>
                <a:latin typeface="Arial"/>
                <a:cs typeface="Arial"/>
              </a:rPr>
              <a:t>relationship.</a:t>
            </a:r>
            <a:endParaRPr sz="3100">
              <a:latin typeface="Arial"/>
              <a:cs typeface="Arial"/>
            </a:endParaRPr>
          </a:p>
          <a:p>
            <a:pPr marL="474345" marR="69850" indent="-457200">
              <a:lnSpc>
                <a:spcPct val="110000"/>
              </a:lnSpc>
              <a:buChar char="•"/>
              <a:tabLst>
                <a:tab pos="474345" algn="l"/>
                <a:tab pos="474980" algn="l"/>
              </a:tabLst>
            </a:pPr>
            <a:r>
              <a:rPr sz="3100" spc="-5" dirty="0">
                <a:solidFill>
                  <a:srgbClr val="2F2F2F"/>
                </a:solidFill>
                <a:latin typeface="Arial"/>
                <a:cs typeface="Arial"/>
              </a:rPr>
              <a:t>Anne thinks </a:t>
            </a:r>
            <a:r>
              <a:rPr sz="3100" spc="-10" dirty="0">
                <a:solidFill>
                  <a:srgbClr val="2F2F2F"/>
                </a:solidFill>
                <a:latin typeface="Arial"/>
                <a:cs typeface="Arial"/>
              </a:rPr>
              <a:t>her </a:t>
            </a:r>
            <a:r>
              <a:rPr sz="3100" spc="-5" dirty="0">
                <a:solidFill>
                  <a:srgbClr val="2F2F2F"/>
                </a:solidFill>
                <a:latin typeface="Arial"/>
                <a:cs typeface="Arial"/>
              </a:rPr>
              <a:t>mother is too sentimental  </a:t>
            </a:r>
            <a:r>
              <a:rPr sz="3100" spc="-10" dirty="0">
                <a:solidFill>
                  <a:srgbClr val="2F2F2F"/>
                </a:solidFill>
                <a:latin typeface="Arial"/>
                <a:cs typeface="Arial"/>
              </a:rPr>
              <a:t>and </a:t>
            </a:r>
            <a:r>
              <a:rPr sz="3100" spc="-5" dirty="0">
                <a:solidFill>
                  <a:srgbClr val="2F2F2F"/>
                </a:solidFill>
                <a:latin typeface="Arial"/>
                <a:cs typeface="Arial"/>
              </a:rPr>
              <a:t>critical. Edith </a:t>
            </a:r>
            <a:r>
              <a:rPr sz="3100" spc="-10" dirty="0">
                <a:solidFill>
                  <a:srgbClr val="2F2F2F"/>
                </a:solidFill>
                <a:latin typeface="Arial"/>
                <a:cs typeface="Arial"/>
              </a:rPr>
              <a:t>dies </a:t>
            </a:r>
            <a:r>
              <a:rPr sz="3100" spc="-5" dirty="0">
                <a:solidFill>
                  <a:srgbClr val="2F2F2F"/>
                </a:solidFill>
                <a:latin typeface="Arial"/>
                <a:cs typeface="Arial"/>
              </a:rPr>
              <a:t>of </a:t>
            </a:r>
            <a:r>
              <a:rPr sz="3100" spc="-10" dirty="0">
                <a:solidFill>
                  <a:srgbClr val="2F2F2F"/>
                </a:solidFill>
                <a:latin typeface="Arial"/>
                <a:cs typeface="Arial"/>
              </a:rPr>
              <a:t>hunger and  </a:t>
            </a:r>
            <a:r>
              <a:rPr sz="3100" spc="-5" dirty="0">
                <a:solidFill>
                  <a:srgbClr val="2F2F2F"/>
                </a:solidFill>
                <a:latin typeface="Arial"/>
                <a:cs typeface="Arial"/>
              </a:rPr>
              <a:t>exhaustion in the concentration camp at  Auschwitz in </a:t>
            </a:r>
            <a:r>
              <a:rPr sz="3100" spc="-10" dirty="0">
                <a:solidFill>
                  <a:srgbClr val="2F2F2F"/>
                </a:solidFill>
                <a:latin typeface="Arial"/>
                <a:cs typeface="Arial"/>
              </a:rPr>
              <a:t>January</a:t>
            </a:r>
            <a:r>
              <a:rPr sz="3100" spc="65" dirty="0">
                <a:solidFill>
                  <a:srgbClr val="2F2F2F"/>
                </a:solidFill>
                <a:latin typeface="Arial"/>
                <a:cs typeface="Arial"/>
              </a:rPr>
              <a:t> </a:t>
            </a:r>
            <a:r>
              <a:rPr sz="3100" spc="-10" dirty="0">
                <a:solidFill>
                  <a:srgbClr val="2F2F2F"/>
                </a:solidFill>
                <a:latin typeface="Arial"/>
                <a:cs typeface="Arial"/>
              </a:rPr>
              <a:t>1945.</a:t>
            </a:r>
            <a:endParaRPr sz="3100">
              <a:latin typeface="Arial"/>
              <a:cs typeface="Arial"/>
            </a:endParaRPr>
          </a:p>
        </p:txBody>
      </p:sp>
      <p:sp>
        <p:nvSpPr>
          <p:cNvPr id="3" name="object 3"/>
          <p:cNvSpPr/>
          <p:nvPr/>
        </p:nvSpPr>
        <p:spPr>
          <a:xfrm>
            <a:off x="0" y="0"/>
            <a:ext cx="3970020" cy="4591812"/>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910709" y="258598"/>
            <a:ext cx="7249795" cy="5897640"/>
          </a:xfrm>
          <a:prstGeom prst="rect">
            <a:avLst/>
          </a:prstGeom>
        </p:spPr>
        <p:txBody>
          <a:bodyPr vert="horz" wrap="square" lIns="0" tIns="122555" rIns="0" bIns="0" rtlCol="0">
            <a:spAutoFit/>
          </a:bodyPr>
          <a:lstStyle/>
          <a:p>
            <a:pPr marL="12700" algn="just">
              <a:lnSpc>
                <a:spcPct val="100000"/>
              </a:lnSpc>
              <a:spcBef>
                <a:spcPts val="965"/>
              </a:spcBef>
            </a:pPr>
            <a:r>
              <a:rPr sz="3200" b="1" spc="-45" dirty="0">
                <a:solidFill>
                  <a:srgbClr val="2F2F2F"/>
                </a:solidFill>
                <a:latin typeface="Arial"/>
                <a:cs typeface="Arial"/>
              </a:rPr>
              <a:t>Mr. </a:t>
            </a:r>
            <a:r>
              <a:rPr sz="3200" b="1" spc="-5" dirty="0">
                <a:solidFill>
                  <a:srgbClr val="2F2F2F"/>
                </a:solidFill>
                <a:latin typeface="Arial"/>
                <a:cs typeface="Arial"/>
              </a:rPr>
              <a:t>van</a:t>
            </a:r>
            <a:r>
              <a:rPr sz="3200" b="1" spc="20" dirty="0">
                <a:solidFill>
                  <a:srgbClr val="2F2F2F"/>
                </a:solidFill>
                <a:latin typeface="Arial"/>
                <a:cs typeface="Arial"/>
              </a:rPr>
              <a:t> </a:t>
            </a:r>
            <a:r>
              <a:rPr sz="3200" b="1" spc="-5" dirty="0">
                <a:solidFill>
                  <a:srgbClr val="2F2F2F"/>
                </a:solidFill>
                <a:latin typeface="Arial"/>
                <a:cs typeface="Arial"/>
              </a:rPr>
              <a:t>Daan</a:t>
            </a:r>
            <a:endParaRPr sz="3200">
              <a:latin typeface="Arial"/>
              <a:cs typeface="Arial"/>
            </a:endParaRPr>
          </a:p>
          <a:p>
            <a:pPr marL="474345" marR="186690" indent="-457200" algn="just">
              <a:lnSpc>
                <a:spcPct val="130000"/>
              </a:lnSpc>
              <a:spcBef>
                <a:spcPts val="5"/>
              </a:spcBef>
              <a:buClr>
                <a:srgbClr val="2F2F2F"/>
              </a:buClr>
              <a:buFont typeface="Arial"/>
              <a:buChar char="•"/>
              <a:tabLst>
                <a:tab pos="553720" algn="l"/>
              </a:tabLst>
            </a:pPr>
            <a:r>
              <a:rPr dirty="0"/>
              <a:t>	</a:t>
            </a:r>
            <a:r>
              <a:rPr sz="2400" dirty="0">
                <a:latin typeface="Arial"/>
                <a:cs typeface="Arial"/>
              </a:rPr>
              <a:t>The father of the </a:t>
            </a:r>
            <a:r>
              <a:rPr sz="2400" spc="-5" dirty="0">
                <a:latin typeface="Arial"/>
                <a:cs typeface="Arial"/>
              </a:rPr>
              <a:t>family </a:t>
            </a:r>
            <a:r>
              <a:rPr sz="2400" dirty="0">
                <a:latin typeface="Arial"/>
                <a:cs typeface="Arial"/>
              </a:rPr>
              <a:t>that </a:t>
            </a:r>
            <a:r>
              <a:rPr sz="2400" spc="-5" dirty="0">
                <a:latin typeface="Arial"/>
                <a:cs typeface="Arial"/>
              </a:rPr>
              <a:t>hides in </a:t>
            </a:r>
            <a:r>
              <a:rPr sz="2400" dirty="0">
                <a:latin typeface="Arial"/>
                <a:cs typeface="Arial"/>
              </a:rPr>
              <a:t>the </a:t>
            </a:r>
            <a:r>
              <a:rPr sz="2400" spc="-5" dirty="0">
                <a:latin typeface="Arial"/>
                <a:cs typeface="Arial"/>
              </a:rPr>
              <a:t>annex  along with the </a:t>
            </a:r>
            <a:r>
              <a:rPr sz="2400" dirty="0">
                <a:latin typeface="Arial"/>
                <a:cs typeface="Arial"/>
              </a:rPr>
              <a:t>Franks </a:t>
            </a:r>
            <a:r>
              <a:rPr sz="2400" spc="-5" dirty="0">
                <a:latin typeface="Arial"/>
                <a:cs typeface="Arial"/>
              </a:rPr>
              <a:t>and who had worked with  </a:t>
            </a:r>
            <a:r>
              <a:rPr sz="2400" dirty="0">
                <a:latin typeface="Arial"/>
                <a:cs typeface="Arial"/>
              </a:rPr>
              <a:t>Otto Frank </a:t>
            </a:r>
            <a:r>
              <a:rPr sz="2400" spc="-5" dirty="0">
                <a:latin typeface="Arial"/>
                <a:cs typeface="Arial"/>
              </a:rPr>
              <a:t>as an </a:t>
            </a:r>
            <a:r>
              <a:rPr sz="2400" dirty="0">
                <a:latin typeface="Arial"/>
                <a:cs typeface="Arial"/>
              </a:rPr>
              <a:t>herbal </a:t>
            </a:r>
            <a:r>
              <a:rPr sz="2400" spc="-5" dirty="0">
                <a:latin typeface="Arial"/>
                <a:cs typeface="Arial"/>
              </a:rPr>
              <a:t>specialist in</a:t>
            </a:r>
            <a:r>
              <a:rPr sz="2400" spc="-100" dirty="0">
                <a:latin typeface="Arial"/>
                <a:cs typeface="Arial"/>
              </a:rPr>
              <a:t> </a:t>
            </a:r>
            <a:r>
              <a:rPr sz="2400" dirty="0">
                <a:latin typeface="Arial"/>
                <a:cs typeface="Arial"/>
              </a:rPr>
              <a:t>Amsterdam.</a:t>
            </a:r>
            <a:endParaRPr sz="2400">
              <a:latin typeface="Arial"/>
              <a:cs typeface="Arial"/>
            </a:endParaRPr>
          </a:p>
          <a:p>
            <a:pPr marL="474345" marR="5080" indent="-457200">
              <a:lnSpc>
                <a:spcPct val="130000"/>
              </a:lnSpc>
              <a:buChar char="•"/>
              <a:tabLst>
                <a:tab pos="474345" algn="l"/>
                <a:tab pos="474980" algn="l"/>
              </a:tabLst>
            </a:pPr>
            <a:r>
              <a:rPr sz="2400" spc="-50" dirty="0">
                <a:latin typeface="Arial"/>
                <a:cs typeface="Arial"/>
              </a:rPr>
              <a:t>Mr. </a:t>
            </a:r>
            <a:r>
              <a:rPr sz="2400" dirty="0">
                <a:latin typeface="Arial"/>
                <a:cs typeface="Arial"/>
              </a:rPr>
              <a:t>van </a:t>
            </a:r>
            <a:r>
              <a:rPr sz="2400" spc="-10" dirty="0">
                <a:latin typeface="Arial"/>
                <a:cs typeface="Arial"/>
              </a:rPr>
              <a:t>Daan’s </a:t>
            </a:r>
            <a:r>
              <a:rPr sz="2400" spc="-5" dirty="0">
                <a:latin typeface="Arial"/>
                <a:cs typeface="Arial"/>
              </a:rPr>
              <a:t>actual name is </a:t>
            </a:r>
            <a:r>
              <a:rPr sz="2400" dirty="0">
                <a:latin typeface="Arial"/>
                <a:cs typeface="Arial"/>
              </a:rPr>
              <a:t>Hermann van </a:t>
            </a:r>
            <a:r>
              <a:rPr sz="2400" spc="-5" dirty="0">
                <a:latin typeface="Arial"/>
                <a:cs typeface="Arial"/>
              </a:rPr>
              <a:t>Pels,  </a:t>
            </a:r>
            <a:r>
              <a:rPr sz="2400" dirty="0">
                <a:latin typeface="Arial"/>
                <a:cs typeface="Arial"/>
              </a:rPr>
              <a:t>but </a:t>
            </a:r>
            <a:r>
              <a:rPr sz="2400" spc="-5" dirty="0">
                <a:latin typeface="Arial"/>
                <a:cs typeface="Arial"/>
              </a:rPr>
              <a:t>Anne calls him </a:t>
            </a:r>
            <a:r>
              <a:rPr sz="2400" spc="-45" dirty="0">
                <a:latin typeface="Arial"/>
                <a:cs typeface="Arial"/>
              </a:rPr>
              <a:t>Mr. </a:t>
            </a:r>
            <a:r>
              <a:rPr sz="2400" spc="-5" dirty="0">
                <a:latin typeface="Arial"/>
                <a:cs typeface="Arial"/>
              </a:rPr>
              <a:t>van Daan in </a:t>
            </a:r>
            <a:r>
              <a:rPr sz="2400" dirty="0">
                <a:latin typeface="Arial"/>
                <a:cs typeface="Arial"/>
              </a:rPr>
              <a:t>the </a:t>
            </a:r>
            <a:r>
              <a:rPr sz="2400" spc="-35" dirty="0">
                <a:latin typeface="Arial"/>
                <a:cs typeface="Arial"/>
              </a:rPr>
              <a:t>diary.  </a:t>
            </a:r>
            <a:r>
              <a:rPr sz="2400" spc="-5" dirty="0">
                <a:latin typeface="Arial"/>
                <a:cs typeface="Arial"/>
              </a:rPr>
              <a:t>According </a:t>
            </a:r>
            <a:r>
              <a:rPr sz="2400" dirty="0">
                <a:latin typeface="Arial"/>
                <a:cs typeface="Arial"/>
              </a:rPr>
              <a:t>to </a:t>
            </a:r>
            <a:r>
              <a:rPr sz="2400" spc="-5" dirty="0">
                <a:latin typeface="Arial"/>
                <a:cs typeface="Arial"/>
              </a:rPr>
              <a:t>Anne, he is intelligent, opinionated,  </a:t>
            </a:r>
            <a:r>
              <a:rPr sz="2400" dirty="0">
                <a:latin typeface="Arial"/>
                <a:cs typeface="Arial"/>
              </a:rPr>
              <a:t>pragmatic, </a:t>
            </a:r>
            <a:r>
              <a:rPr sz="2400" spc="-5" dirty="0">
                <a:latin typeface="Arial"/>
                <a:cs typeface="Arial"/>
              </a:rPr>
              <a:t>and </a:t>
            </a:r>
            <a:r>
              <a:rPr sz="2400" dirty="0">
                <a:latin typeface="Arial"/>
                <a:cs typeface="Arial"/>
              </a:rPr>
              <a:t>somewhat</a:t>
            </a:r>
            <a:r>
              <a:rPr sz="2400" spc="25" dirty="0">
                <a:latin typeface="Arial"/>
                <a:cs typeface="Arial"/>
              </a:rPr>
              <a:t> </a:t>
            </a:r>
            <a:r>
              <a:rPr sz="2400" spc="-5" dirty="0">
                <a:latin typeface="Arial"/>
                <a:cs typeface="Arial"/>
              </a:rPr>
              <a:t>egotistical.</a:t>
            </a:r>
            <a:endParaRPr sz="2400">
              <a:latin typeface="Arial"/>
              <a:cs typeface="Arial"/>
            </a:endParaRPr>
          </a:p>
          <a:p>
            <a:pPr marL="474345" marR="168910" indent="-457200">
              <a:lnSpc>
                <a:spcPct val="130000"/>
              </a:lnSpc>
              <a:buChar char="•"/>
              <a:tabLst>
                <a:tab pos="474345" algn="l"/>
                <a:tab pos="474980" algn="l"/>
              </a:tabLst>
            </a:pPr>
            <a:r>
              <a:rPr sz="2400" spc="-45" dirty="0">
                <a:latin typeface="Arial"/>
                <a:cs typeface="Arial"/>
              </a:rPr>
              <a:t>Mr. </a:t>
            </a:r>
            <a:r>
              <a:rPr sz="2400" spc="-5" dirty="0">
                <a:latin typeface="Arial"/>
                <a:cs typeface="Arial"/>
              </a:rPr>
              <a:t>van Daan is </a:t>
            </a:r>
            <a:r>
              <a:rPr sz="2400" dirty="0">
                <a:latin typeface="Arial"/>
                <a:cs typeface="Arial"/>
              </a:rPr>
              <a:t>temperamental, </a:t>
            </a:r>
            <a:r>
              <a:rPr sz="2400" spc="-5" dirty="0">
                <a:latin typeface="Arial"/>
                <a:cs typeface="Arial"/>
              </a:rPr>
              <a:t>speaks his </a:t>
            </a:r>
            <a:r>
              <a:rPr sz="2400" dirty="0">
                <a:latin typeface="Arial"/>
                <a:cs typeface="Arial"/>
              </a:rPr>
              <a:t>mind  </a:t>
            </a:r>
            <a:r>
              <a:rPr sz="2400" spc="-30" dirty="0">
                <a:latin typeface="Arial"/>
                <a:cs typeface="Arial"/>
              </a:rPr>
              <a:t>openly, </a:t>
            </a:r>
            <a:r>
              <a:rPr sz="2400" spc="-5" dirty="0">
                <a:latin typeface="Arial"/>
                <a:cs typeface="Arial"/>
              </a:rPr>
              <a:t>and is </a:t>
            </a:r>
            <a:r>
              <a:rPr sz="2400" dirty="0">
                <a:latin typeface="Arial"/>
                <a:cs typeface="Arial"/>
              </a:rPr>
              <a:t>not </a:t>
            </a:r>
            <a:r>
              <a:rPr sz="2400" spc="-5" dirty="0">
                <a:latin typeface="Arial"/>
                <a:cs typeface="Arial"/>
              </a:rPr>
              <a:t>afraid </a:t>
            </a:r>
            <a:r>
              <a:rPr sz="2400" dirty="0">
                <a:latin typeface="Arial"/>
                <a:cs typeface="Arial"/>
              </a:rPr>
              <a:t>to </a:t>
            </a:r>
            <a:r>
              <a:rPr sz="2400" spc="-5" dirty="0">
                <a:latin typeface="Arial"/>
                <a:cs typeface="Arial"/>
              </a:rPr>
              <a:t>cause </a:t>
            </a:r>
            <a:r>
              <a:rPr sz="2400" dirty="0">
                <a:latin typeface="Arial"/>
                <a:cs typeface="Arial"/>
              </a:rPr>
              <a:t>friction,  </a:t>
            </a:r>
            <a:r>
              <a:rPr sz="2400" spc="-5" dirty="0">
                <a:latin typeface="Arial"/>
                <a:cs typeface="Arial"/>
              </a:rPr>
              <a:t>especially with </a:t>
            </a:r>
            <a:r>
              <a:rPr sz="2400" dirty="0">
                <a:latin typeface="Arial"/>
                <a:cs typeface="Arial"/>
              </a:rPr>
              <a:t>his </a:t>
            </a:r>
            <a:r>
              <a:rPr sz="2400" spc="-5" dirty="0">
                <a:latin typeface="Arial"/>
                <a:cs typeface="Arial"/>
              </a:rPr>
              <a:t>wife, with </a:t>
            </a:r>
            <a:r>
              <a:rPr sz="2400" dirty="0">
                <a:latin typeface="Arial"/>
                <a:cs typeface="Arial"/>
              </a:rPr>
              <a:t>whom he fights  frequently </a:t>
            </a:r>
            <a:r>
              <a:rPr sz="2400" spc="-5" dirty="0">
                <a:latin typeface="Arial"/>
                <a:cs typeface="Arial"/>
              </a:rPr>
              <a:t>and</a:t>
            </a:r>
            <a:r>
              <a:rPr sz="2400" spc="15" dirty="0">
                <a:latin typeface="Arial"/>
                <a:cs typeface="Arial"/>
              </a:rPr>
              <a:t> </a:t>
            </a:r>
            <a:r>
              <a:rPr sz="2400" spc="-30" dirty="0">
                <a:latin typeface="Arial"/>
                <a:cs typeface="Arial"/>
              </a:rPr>
              <a:t>openly.</a:t>
            </a:r>
            <a:endParaRPr sz="2400">
              <a:latin typeface="Arial"/>
              <a:cs typeface="Arial"/>
            </a:endParaRPr>
          </a:p>
        </p:txBody>
      </p:sp>
      <p:sp>
        <p:nvSpPr>
          <p:cNvPr id="3" name="object 3"/>
          <p:cNvSpPr/>
          <p:nvPr/>
        </p:nvSpPr>
        <p:spPr>
          <a:xfrm>
            <a:off x="0" y="0"/>
            <a:ext cx="4849368" cy="4552188"/>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919217" y="0"/>
            <a:ext cx="7058025" cy="6622326"/>
          </a:xfrm>
          <a:prstGeom prst="rect">
            <a:avLst/>
          </a:prstGeom>
        </p:spPr>
        <p:txBody>
          <a:bodyPr vert="horz" wrap="square" lIns="0" tIns="127000" rIns="0" bIns="0" rtlCol="0">
            <a:spAutoFit/>
          </a:bodyPr>
          <a:lstStyle/>
          <a:p>
            <a:pPr marL="12700">
              <a:lnSpc>
                <a:spcPct val="100000"/>
              </a:lnSpc>
              <a:spcBef>
                <a:spcPts val="1000"/>
              </a:spcBef>
            </a:pPr>
            <a:r>
              <a:rPr sz="3200" b="1" spc="-5" dirty="0">
                <a:solidFill>
                  <a:srgbClr val="2F2F2F"/>
                </a:solidFill>
                <a:latin typeface="Arial"/>
                <a:cs typeface="Arial"/>
              </a:rPr>
              <a:t>Mrs. van</a:t>
            </a:r>
            <a:r>
              <a:rPr sz="3200" b="1" spc="5" dirty="0">
                <a:solidFill>
                  <a:srgbClr val="2F2F2F"/>
                </a:solidFill>
                <a:latin typeface="Arial"/>
                <a:cs typeface="Arial"/>
              </a:rPr>
              <a:t> </a:t>
            </a:r>
            <a:r>
              <a:rPr sz="3200" b="1" spc="-5" dirty="0">
                <a:solidFill>
                  <a:srgbClr val="2F2F2F"/>
                </a:solidFill>
                <a:latin typeface="Arial"/>
                <a:cs typeface="Arial"/>
              </a:rPr>
              <a:t>Daan</a:t>
            </a:r>
            <a:endParaRPr sz="3200">
              <a:latin typeface="Arial"/>
              <a:cs typeface="Arial"/>
            </a:endParaRPr>
          </a:p>
          <a:p>
            <a:pPr marL="360045" marR="5080" indent="-342900">
              <a:lnSpc>
                <a:spcPct val="130000"/>
              </a:lnSpc>
              <a:spcBef>
                <a:spcPts val="5"/>
              </a:spcBef>
              <a:buChar char="•"/>
              <a:tabLst>
                <a:tab pos="360045" algn="l"/>
                <a:tab pos="360680" algn="l"/>
              </a:tabLst>
            </a:pPr>
            <a:r>
              <a:rPr sz="2500" spc="-50" dirty="0">
                <a:solidFill>
                  <a:srgbClr val="2F2F2F"/>
                </a:solidFill>
                <a:latin typeface="Arial"/>
                <a:cs typeface="Arial"/>
              </a:rPr>
              <a:t>Mr. </a:t>
            </a:r>
            <a:r>
              <a:rPr sz="2500" spc="-5" dirty="0">
                <a:solidFill>
                  <a:srgbClr val="2F2F2F"/>
                </a:solidFill>
                <a:latin typeface="Arial"/>
                <a:cs typeface="Arial"/>
              </a:rPr>
              <a:t>van </a:t>
            </a:r>
            <a:r>
              <a:rPr sz="2500" spc="-15" dirty="0">
                <a:solidFill>
                  <a:srgbClr val="2F2F2F"/>
                </a:solidFill>
                <a:latin typeface="Arial"/>
                <a:cs typeface="Arial"/>
              </a:rPr>
              <a:t>Daan’s </a:t>
            </a:r>
            <a:r>
              <a:rPr sz="2500" spc="-10" dirty="0">
                <a:solidFill>
                  <a:srgbClr val="2F2F2F"/>
                </a:solidFill>
                <a:latin typeface="Arial"/>
                <a:cs typeface="Arial"/>
              </a:rPr>
              <a:t>wife. Her </a:t>
            </a:r>
            <a:r>
              <a:rPr sz="2500" spc="-5" dirty="0">
                <a:solidFill>
                  <a:srgbClr val="2F2F2F"/>
                </a:solidFill>
                <a:latin typeface="Arial"/>
                <a:cs typeface="Arial"/>
              </a:rPr>
              <a:t>actual name </a:t>
            </a:r>
            <a:r>
              <a:rPr sz="2500" spc="-10" dirty="0">
                <a:solidFill>
                  <a:srgbClr val="2F2F2F"/>
                </a:solidFill>
                <a:latin typeface="Arial"/>
                <a:cs typeface="Arial"/>
              </a:rPr>
              <a:t>is  </a:t>
            </a:r>
            <a:r>
              <a:rPr sz="2500" spc="-5" dirty="0">
                <a:solidFill>
                  <a:srgbClr val="2F2F2F"/>
                </a:solidFill>
                <a:latin typeface="Arial"/>
                <a:cs typeface="Arial"/>
              </a:rPr>
              <a:t>Auguste van Pels, but Anne calls her</a:t>
            </a:r>
            <a:r>
              <a:rPr sz="2500" spc="-125" dirty="0">
                <a:solidFill>
                  <a:srgbClr val="2F2F2F"/>
                </a:solidFill>
                <a:latin typeface="Arial"/>
                <a:cs typeface="Arial"/>
              </a:rPr>
              <a:t> </a:t>
            </a:r>
            <a:r>
              <a:rPr sz="2500" dirty="0">
                <a:solidFill>
                  <a:srgbClr val="2F2F2F"/>
                </a:solidFill>
                <a:latin typeface="Arial"/>
                <a:cs typeface="Arial"/>
              </a:rPr>
              <a:t>Petronella  </a:t>
            </a:r>
            <a:r>
              <a:rPr sz="2500" spc="-5" dirty="0">
                <a:solidFill>
                  <a:srgbClr val="2F2F2F"/>
                </a:solidFill>
                <a:latin typeface="Arial"/>
                <a:cs typeface="Arial"/>
              </a:rPr>
              <a:t>van Daan </a:t>
            </a:r>
            <a:r>
              <a:rPr sz="2500" spc="-10" dirty="0">
                <a:solidFill>
                  <a:srgbClr val="2F2F2F"/>
                </a:solidFill>
                <a:latin typeface="Arial"/>
                <a:cs typeface="Arial"/>
              </a:rPr>
              <a:t>in </a:t>
            </a:r>
            <a:r>
              <a:rPr sz="2500" spc="-5" dirty="0">
                <a:solidFill>
                  <a:srgbClr val="2F2F2F"/>
                </a:solidFill>
                <a:latin typeface="Arial"/>
                <a:cs typeface="Arial"/>
              </a:rPr>
              <a:t>her</a:t>
            </a:r>
            <a:r>
              <a:rPr sz="2500" dirty="0">
                <a:solidFill>
                  <a:srgbClr val="2F2F2F"/>
                </a:solidFill>
                <a:latin typeface="Arial"/>
                <a:cs typeface="Arial"/>
              </a:rPr>
              <a:t> </a:t>
            </a:r>
            <a:r>
              <a:rPr sz="2500" spc="-35" dirty="0">
                <a:solidFill>
                  <a:srgbClr val="2F2F2F"/>
                </a:solidFill>
                <a:latin typeface="Arial"/>
                <a:cs typeface="Arial"/>
              </a:rPr>
              <a:t>diary.</a:t>
            </a:r>
            <a:endParaRPr sz="2500">
              <a:latin typeface="Arial"/>
              <a:cs typeface="Arial"/>
            </a:endParaRPr>
          </a:p>
          <a:p>
            <a:pPr marL="360045" marR="149860" indent="-342900">
              <a:lnSpc>
                <a:spcPct val="130000"/>
              </a:lnSpc>
              <a:buChar char="•"/>
              <a:tabLst>
                <a:tab pos="360045" algn="l"/>
                <a:tab pos="360680" algn="l"/>
              </a:tabLst>
            </a:pPr>
            <a:r>
              <a:rPr sz="2500" spc="-5" dirty="0">
                <a:solidFill>
                  <a:srgbClr val="2F2F2F"/>
                </a:solidFill>
                <a:latin typeface="Arial"/>
                <a:cs typeface="Arial"/>
              </a:rPr>
              <a:t>Anne initially describes Mrs. van Daan as a  </a:t>
            </a:r>
            <a:r>
              <a:rPr sz="2500" spc="-25" dirty="0">
                <a:solidFill>
                  <a:srgbClr val="2F2F2F"/>
                </a:solidFill>
                <a:latin typeface="Arial"/>
                <a:cs typeface="Arial"/>
              </a:rPr>
              <a:t>friendly, </a:t>
            </a:r>
            <a:r>
              <a:rPr sz="2500" spc="-5" dirty="0">
                <a:solidFill>
                  <a:srgbClr val="2F2F2F"/>
                </a:solidFill>
                <a:latin typeface="Arial"/>
                <a:cs typeface="Arial"/>
              </a:rPr>
              <a:t>teasing woman, but later calls her an  instigator She is a fatalist and can </a:t>
            </a:r>
            <a:r>
              <a:rPr sz="2500" dirty="0">
                <a:solidFill>
                  <a:srgbClr val="2F2F2F"/>
                </a:solidFill>
                <a:latin typeface="Arial"/>
                <a:cs typeface="Arial"/>
              </a:rPr>
              <a:t>be </a:t>
            </a:r>
            <a:r>
              <a:rPr sz="2500" spc="-5" dirty="0">
                <a:solidFill>
                  <a:srgbClr val="2F2F2F"/>
                </a:solidFill>
                <a:latin typeface="Arial"/>
                <a:cs typeface="Arial"/>
              </a:rPr>
              <a:t>peŠy  egotistical, flirtatious, </a:t>
            </a:r>
            <a:r>
              <a:rPr sz="2500" spc="-30" dirty="0">
                <a:solidFill>
                  <a:srgbClr val="2F2F2F"/>
                </a:solidFill>
                <a:latin typeface="Arial"/>
                <a:cs typeface="Arial"/>
              </a:rPr>
              <a:t>stingy, </a:t>
            </a:r>
            <a:r>
              <a:rPr sz="2500" dirty="0">
                <a:solidFill>
                  <a:srgbClr val="2F2F2F"/>
                </a:solidFill>
                <a:latin typeface="Arial"/>
                <a:cs typeface="Arial"/>
              </a:rPr>
              <a:t>and</a:t>
            </a:r>
            <a:r>
              <a:rPr sz="2500" spc="125" dirty="0">
                <a:solidFill>
                  <a:srgbClr val="2F2F2F"/>
                </a:solidFill>
                <a:latin typeface="Arial"/>
                <a:cs typeface="Arial"/>
              </a:rPr>
              <a:t> </a:t>
            </a:r>
            <a:r>
              <a:rPr sz="2500" spc="-5" dirty="0">
                <a:solidFill>
                  <a:srgbClr val="2F2F2F"/>
                </a:solidFill>
                <a:latin typeface="Arial"/>
                <a:cs typeface="Arial"/>
              </a:rPr>
              <a:t>disagreeable.</a:t>
            </a:r>
            <a:endParaRPr sz="2500">
              <a:latin typeface="Arial"/>
              <a:cs typeface="Arial"/>
            </a:endParaRPr>
          </a:p>
          <a:p>
            <a:pPr marL="360045" marR="87630" indent="-342900">
              <a:lnSpc>
                <a:spcPct val="130000"/>
              </a:lnSpc>
              <a:spcBef>
                <a:spcPts val="5"/>
              </a:spcBef>
              <a:buChar char="•"/>
              <a:tabLst>
                <a:tab pos="360045" algn="l"/>
                <a:tab pos="360680" algn="l"/>
              </a:tabLst>
            </a:pPr>
            <a:r>
              <a:rPr sz="2500" spc="-5" dirty="0">
                <a:solidFill>
                  <a:srgbClr val="2F2F2F"/>
                </a:solidFill>
                <a:latin typeface="Arial"/>
                <a:cs typeface="Arial"/>
              </a:rPr>
              <a:t>Mrs. van Daan frequently complains about the  </a:t>
            </a:r>
            <a:r>
              <a:rPr sz="2500" spc="-10" dirty="0">
                <a:solidFill>
                  <a:srgbClr val="2F2F2F"/>
                </a:solidFill>
                <a:latin typeface="Arial"/>
                <a:cs typeface="Arial"/>
              </a:rPr>
              <a:t>family’s </a:t>
            </a:r>
            <a:r>
              <a:rPr sz="2500" spc="-5" dirty="0">
                <a:solidFill>
                  <a:srgbClr val="2F2F2F"/>
                </a:solidFill>
                <a:latin typeface="Arial"/>
                <a:cs typeface="Arial"/>
              </a:rPr>
              <a:t>situation—criticism that Anne does not  admire or respect. Mrs. van Daan </a:t>
            </a:r>
            <a:r>
              <a:rPr sz="2500" dirty="0">
                <a:solidFill>
                  <a:srgbClr val="2F2F2F"/>
                </a:solidFill>
                <a:latin typeface="Arial"/>
                <a:cs typeface="Arial"/>
              </a:rPr>
              <a:t>does </a:t>
            </a:r>
            <a:r>
              <a:rPr sz="2500" spc="-5" dirty="0">
                <a:solidFill>
                  <a:srgbClr val="2F2F2F"/>
                </a:solidFill>
                <a:latin typeface="Arial"/>
                <a:cs typeface="Arial"/>
              </a:rPr>
              <a:t>not  survive the </a:t>
            </a:r>
            <a:r>
              <a:rPr sz="2500" spc="-35" dirty="0">
                <a:solidFill>
                  <a:srgbClr val="2F2F2F"/>
                </a:solidFill>
                <a:latin typeface="Arial"/>
                <a:cs typeface="Arial"/>
              </a:rPr>
              <a:t>war, </a:t>
            </a:r>
            <a:r>
              <a:rPr sz="2500" spc="-5" dirty="0">
                <a:solidFill>
                  <a:srgbClr val="2F2F2F"/>
                </a:solidFill>
                <a:latin typeface="Arial"/>
                <a:cs typeface="Arial"/>
              </a:rPr>
              <a:t>but the </a:t>
            </a:r>
            <a:r>
              <a:rPr sz="2500" spc="-10" dirty="0">
                <a:solidFill>
                  <a:srgbClr val="2F2F2F"/>
                </a:solidFill>
                <a:latin typeface="Arial"/>
                <a:cs typeface="Arial"/>
              </a:rPr>
              <a:t>exact </a:t>
            </a:r>
            <a:r>
              <a:rPr sz="2500" spc="-5" dirty="0">
                <a:solidFill>
                  <a:srgbClr val="2F2F2F"/>
                </a:solidFill>
                <a:latin typeface="Arial"/>
                <a:cs typeface="Arial"/>
              </a:rPr>
              <a:t>date of her death  is</a:t>
            </a:r>
            <a:r>
              <a:rPr sz="2500" spc="-10" dirty="0">
                <a:solidFill>
                  <a:srgbClr val="2F2F2F"/>
                </a:solidFill>
                <a:latin typeface="Arial"/>
                <a:cs typeface="Arial"/>
              </a:rPr>
              <a:t> </a:t>
            </a:r>
            <a:r>
              <a:rPr sz="2500" spc="-5" dirty="0">
                <a:solidFill>
                  <a:srgbClr val="2F2F2F"/>
                </a:solidFill>
                <a:latin typeface="Arial"/>
                <a:cs typeface="Arial"/>
              </a:rPr>
              <a:t>unknown.</a:t>
            </a:r>
            <a:endParaRPr sz="2500">
              <a:latin typeface="Arial"/>
              <a:cs typeface="Arial"/>
            </a:endParaRPr>
          </a:p>
        </p:txBody>
      </p:sp>
      <p:sp>
        <p:nvSpPr>
          <p:cNvPr id="3" name="object 3"/>
          <p:cNvSpPr/>
          <p:nvPr/>
        </p:nvSpPr>
        <p:spPr>
          <a:xfrm>
            <a:off x="0" y="0"/>
            <a:ext cx="4759452" cy="4117848"/>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167</TotalTime>
  <Words>2162</Words>
  <Application>Microsoft Office PowerPoint</Application>
  <PresentationFormat>Custom</PresentationFormat>
  <Paragraphs>118</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About the Book</vt:lpstr>
      <vt:lpstr>Author's Description</vt:lpstr>
      <vt:lpstr>Slide 3</vt:lpstr>
      <vt:lpstr>Anne Frank</vt:lpstr>
      <vt:lpstr>Margot Frank</vt:lpstr>
      <vt:lpstr>Slide 6</vt:lpstr>
      <vt:lpstr>Slide 7</vt:lpstr>
      <vt:lpstr>Slide 8</vt:lpstr>
      <vt:lpstr>Slide 9</vt:lpstr>
      <vt:lpstr>Slide 10</vt:lpstr>
      <vt:lpstr>Albert Dussel</vt:lpstr>
      <vt:lpstr>Slide 12</vt:lpstr>
      <vt:lpstr>Slide 13</vt:lpstr>
      <vt:lpstr>Slide 14</vt:lpstr>
      <vt:lpstr>Slide 15</vt:lpstr>
      <vt:lpstr>Slide 16</vt:lpstr>
      <vt:lpstr>Slide 17</vt:lpstr>
      <vt:lpstr>Summary</vt:lpstr>
      <vt:lpstr>Slide 19</vt:lpstr>
      <vt:lpstr>Slide 20</vt:lpstr>
      <vt:lpstr>Slide 21</vt:lpstr>
      <vt:lpstr>Slide 22</vt:lpstr>
      <vt:lpstr>Slide 23</vt:lpstr>
      <vt:lpstr>Slide 24</vt:lpstr>
      <vt:lpstr>M O R A L</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About the Book</dc:title>
  <cp:lastModifiedBy>ssgj</cp:lastModifiedBy>
  <cp:revision>40</cp:revision>
  <dcterms:created xsi:type="dcterms:W3CDTF">2020-06-08T08:49:09Z</dcterms:created>
  <dcterms:modified xsi:type="dcterms:W3CDTF">2020-06-09T13:50:19Z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2018-11-24T00:00:00Z</vt:filetime>
  </property>
  <property fmtid="{D5CDD505-2E9C-101B-9397-08002B2CF9AE}" pid="3" name="Creator">
    <vt:lpwstr>Microsoft® PowerPoint® 2013</vt:lpwstr>
  </property>
  <property fmtid="{D5CDD505-2E9C-101B-9397-08002B2CF9AE}" pid="4" name="LastSaved">
    <vt:filetime>2020-06-08T00:00:00Z</vt:filetime>
  </property>
</Properties>
</file>